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11_79839899.xml" ContentType="application/vnd.ms-powerpoint.comments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modernComment_110_31F7A9C6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1A_D574D572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1C_DCD3B1A6.xml" ContentType="application/vnd.ms-powerpoint.comments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5" r:id="rId3"/>
    <p:sldId id="267" r:id="rId4"/>
    <p:sldId id="257" r:id="rId5"/>
    <p:sldId id="258" r:id="rId6"/>
    <p:sldId id="273" r:id="rId7"/>
    <p:sldId id="274" r:id="rId8"/>
    <p:sldId id="260" r:id="rId9"/>
    <p:sldId id="272" r:id="rId10"/>
    <p:sldId id="277" r:id="rId11"/>
    <p:sldId id="259" r:id="rId12"/>
    <p:sldId id="261" r:id="rId13"/>
    <p:sldId id="281" r:id="rId14"/>
    <p:sldId id="282" r:id="rId15"/>
    <p:sldId id="283" r:id="rId16"/>
    <p:sldId id="284" r:id="rId17"/>
    <p:sldId id="285" r:id="rId18"/>
    <p:sldId id="275" r:id="rId19"/>
    <p:sldId id="278" r:id="rId20"/>
    <p:sldId id="279" r:id="rId21"/>
    <p:sldId id="280" r:id="rId22"/>
    <p:sldId id="26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E535018-0FB7-E37E-9646-1A95EB61FEAB}" name="Shailen Savur" initials="SS" userId="S::ssavur@wesleyan.edu::7ecd22d2-8a56-4071-a160-7ad994dc77e3" providerId="AD"/>
  <p188:author id="{35505F9F-2B98-7F2A-9630-36F0C329A90A}" name="Swaraj Rai" initials="SR" userId="S::srai01@wesleyan.edu::0ec20f32-f59b-4b11-b605-e54b72e3092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75"/>
    <p:restoredTop sz="91160"/>
  </p:normalViewPr>
  <p:slideViewPr>
    <p:cSldViewPr snapToGrid="0">
      <p:cViewPr>
        <p:scale>
          <a:sx n="60" d="100"/>
          <a:sy n="60" d="100"/>
        </p:scale>
        <p:origin x="2592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modernComment_110_31F7A9C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BF418C2-DF69-9E41-98B0-B3B403F1A3C9}" authorId="{35505F9F-2B98-7F2A-9630-36F0C329A90A}" status="resolved" created="2025-05-04T20:02:02.969" complete="100000">
    <pc:sldMkLst xmlns:pc="http://schemas.microsoft.com/office/powerpoint/2013/main/command">
      <pc:docMk/>
      <pc:sldMk cId="838314438" sldId="272"/>
    </pc:sldMkLst>
    <p188:txBody>
      <a:bodyPr/>
      <a:lstStyle/>
      <a:p>
        <a:r>
          <a:rPr lang="en-US"/>
          <a:t>Context to OLS, Stepwise, Fixed Effects, Random Effects, Mixed Effects, Dynamic Pooled OLS</a:t>
        </a:r>
      </a:p>
    </p188:txBody>
  </p188:cm>
</p188:cmLst>
</file>

<file path=ppt/comments/modernComment_111_7983989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A8292BD-1DB6-1D4E-85E9-BA323C3AC13C}" authorId="{35505F9F-2B98-7F2A-9630-36F0C329A90A}" status="resolved" created="2025-05-04T19:12:07.804" complete="100000">
    <pc:sldMkLst xmlns:pc="http://schemas.microsoft.com/office/powerpoint/2013/main/command">
      <pc:docMk/>
      <pc:sldMk cId="2038667417" sldId="273"/>
    </pc:sldMkLst>
    <p188:txBody>
      <a:bodyPr/>
      <a:lstStyle/>
      <a:p>
        <a:r>
          <a:rPr lang="en-US"/>
          <a:t>Add NBDR plot over time
</a:t>
        </a:r>
      </a:p>
    </p188:txBody>
  </p188:cm>
</p188:cmLst>
</file>

<file path=ppt/comments/modernComment_11A_D574D57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84C257-6A26-C949-B828-0719831AB257}" authorId="{35505F9F-2B98-7F2A-9630-36F0C329A90A}" status="resolved" created="2025-05-05T01:13:50.263" complete="100000">
    <pc:sldMkLst xmlns:pc="http://schemas.microsoft.com/office/powerpoint/2013/main/command">
      <pc:docMk/>
      <pc:sldMk cId="3581203826" sldId="282"/>
    </pc:sldMkLst>
    <p188:replyLst>
      <p188:reply id="{E6DE44CA-31C2-4143-8634-79E78B028C46}" authorId="{35505F9F-2B98-7F2A-9630-36F0C329A90A}" created="2025-05-05T01:14:01.581">
        <p188:txBody>
          <a:bodyPr/>
          <a:lstStyle/>
          <a:p>
            <a:r>
              <a:rPr lang="en-US"/>
              <a:t>Ask for talking points </a:t>
            </a:r>
          </a:p>
        </p188:txBody>
      </p188:reply>
      <p188:reply id="{C9EA7C31-637E-694C-8587-0ABB00431188}" authorId="{35505F9F-2B98-7F2A-9630-36F0C329A90A}" created="2025-05-05T01:14:24.815">
        <p188:txBody>
          <a:bodyPr/>
          <a:lstStyle/>
          <a:p>
            <a:r>
              <a:rPr lang="en-US"/>
              <a:t>Ask for Univar  comparison</a:t>
            </a:r>
          </a:p>
        </p188:txBody>
      </p188:reply>
    </p188:replyLst>
    <p188:txBody>
      <a:bodyPr/>
      <a:lstStyle/>
      <a:p>
        <a:r>
          <a:rPr lang="en-US"/>
          <a:t>Check with GPT</a:t>
        </a:r>
      </a:p>
    </p188:txBody>
  </p188:cm>
</p188:cmLst>
</file>

<file path=ppt/comments/modernComment_11C_DCD3B1A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FD7D3AD-55C7-B04C-A608-3749681044BA}" authorId="{35505F9F-2B98-7F2A-9630-36F0C329A90A}" status="resolved" created="2025-05-05T01:32:23.636" complete="100000">
    <pc:sldMkLst xmlns:pc="http://schemas.microsoft.com/office/powerpoint/2013/main/command">
      <pc:docMk/>
      <pc:sldMk cId="3704861094" sldId="284"/>
    </pc:sldMkLst>
    <p188:replyLst>
      <p188:reply id="{6E211D8C-69BC-1E43-A0E1-EF5BE7D920E7}" authorId="{35505F9F-2B98-7F2A-9630-36F0C329A90A}" created="2025-05-05T14:05:00.323">
        <p188:txBody>
          <a:bodyPr/>
          <a:lstStyle/>
          <a:p>
            <a:r>
              <a:rPr lang="en-US"/>
              <a:t>+ Include speaker notes for why it’s important/how to interpret.</a:t>
            </a:r>
          </a:p>
        </p188:txBody>
      </p188:reply>
    </p188:replyLst>
    <p188:txBody>
      <a:bodyPr/>
      <a:lstStyle/>
      <a:p>
        <a:r>
          <a:rPr lang="en-US"/>
          <a:t>Include K-Means elbow plot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E55D36-5281-4840-9710-45960B3D8B3A}" type="doc">
      <dgm:prSet loTypeId="urn:microsoft.com/office/officeart/2005/8/layout/bProcess4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18BCDC-28DC-CF43-B2BF-0F397840E06A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D959B249-DC66-EF41-87AD-AC6679DE69E3}" type="parTrans" cxnId="{1CD35A05-9422-FB4E-9713-09C064D221CA}">
      <dgm:prSet/>
      <dgm:spPr/>
      <dgm:t>
        <a:bodyPr/>
        <a:lstStyle/>
        <a:p>
          <a:endParaRPr lang="en-US"/>
        </a:p>
      </dgm:t>
    </dgm:pt>
    <dgm:pt modelId="{D1B7DBD1-0023-FD4F-BF75-ECE9FD9C8EDB}" type="sibTrans" cxnId="{1CD35A05-9422-FB4E-9713-09C064D221CA}">
      <dgm:prSet/>
      <dgm:spPr/>
      <dgm:t>
        <a:bodyPr/>
        <a:lstStyle/>
        <a:p>
          <a:endParaRPr lang="en-US"/>
        </a:p>
      </dgm:t>
    </dgm:pt>
    <dgm:pt modelId="{D7AEA3DC-CD7B-F54D-BE2B-4C324E7C7D3D}">
      <dgm:prSet phldrT="[Text]"/>
      <dgm:spPr/>
      <dgm:t>
        <a:bodyPr/>
        <a:lstStyle/>
        <a:p>
          <a:r>
            <a:rPr lang="en-US" dirty="0"/>
            <a:t>Empirics: Entrepreneurial Drivers</a:t>
          </a:r>
        </a:p>
      </dgm:t>
    </dgm:pt>
    <dgm:pt modelId="{31DC27FB-D330-3E4C-837A-76F816D5F28A}" type="parTrans" cxnId="{2FC147A9-3CA4-F14F-B5F5-CC8F430E2FCF}">
      <dgm:prSet/>
      <dgm:spPr/>
      <dgm:t>
        <a:bodyPr/>
        <a:lstStyle/>
        <a:p>
          <a:endParaRPr lang="en-US"/>
        </a:p>
      </dgm:t>
    </dgm:pt>
    <dgm:pt modelId="{FCF035E1-0FC5-DF4F-89B0-F184D59500B5}" type="sibTrans" cxnId="{2FC147A9-3CA4-F14F-B5F5-CC8F430E2FCF}">
      <dgm:prSet/>
      <dgm:spPr/>
      <dgm:t>
        <a:bodyPr/>
        <a:lstStyle/>
        <a:p>
          <a:endParaRPr lang="en-US"/>
        </a:p>
      </dgm:t>
    </dgm:pt>
    <dgm:pt modelId="{5A33BC3C-1EE8-1644-80D5-0C040A5660A7}">
      <dgm:prSet phldrT="[Text]"/>
      <dgm:spPr/>
      <dgm:t>
        <a:bodyPr/>
        <a:lstStyle/>
        <a:p>
          <a:r>
            <a:rPr lang="en-US" dirty="0"/>
            <a:t>The Data</a:t>
          </a:r>
        </a:p>
      </dgm:t>
    </dgm:pt>
    <dgm:pt modelId="{A6DC97D1-5098-844E-B9B7-EC3317CEAE8D}" type="parTrans" cxnId="{3EC02519-5318-9440-B1A6-5A7E10709640}">
      <dgm:prSet/>
      <dgm:spPr/>
      <dgm:t>
        <a:bodyPr/>
        <a:lstStyle/>
        <a:p>
          <a:endParaRPr lang="en-US"/>
        </a:p>
      </dgm:t>
    </dgm:pt>
    <dgm:pt modelId="{FE6D5F6E-46D6-9643-BCC1-39EB4E38DC9B}" type="sibTrans" cxnId="{3EC02519-5318-9440-B1A6-5A7E10709640}">
      <dgm:prSet/>
      <dgm:spPr/>
      <dgm:t>
        <a:bodyPr/>
        <a:lstStyle/>
        <a:p>
          <a:endParaRPr lang="en-US"/>
        </a:p>
      </dgm:t>
    </dgm:pt>
    <dgm:pt modelId="{2EC769BD-DB9C-4B4F-88A1-DE23EECC582D}">
      <dgm:prSet phldrT="[Text]"/>
      <dgm:spPr/>
      <dgm:t>
        <a:bodyPr/>
        <a:lstStyle/>
        <a:p>
          <a:r>
            <a:rPr lang="en-US" dirty="0"/>
            <a:t>Methodology</a:t>
          </a:r>
        </a:p>
      </dgm:t>
    </dgm:pt>
    <dgm:pt modelId="{5AEA2438-B15F-954E-B04A-9ABFAE08A5A0}" type="parTrans" cxnId="{5AB2E4E5-181D-EA48-8EE2-2CEC393F4949}">
      <dgm:prSet/>
      <dgm:spPr/>
      <dgm:t>
        <a:bodyPr/>
        <a:lstStyle/>
        <a:p>
          <a:endParaRPr lang="en-US"/>
        </a:p>
      </dgm:t>
    </dgm:pt>
    <dgm:pt modelId="{9724B646-D127-0E40-AE28-5E4EFFFE5896}" type="sibTrans" cxnId="{5AB2E4E5-181D-EA48-8EE2-2CEC393F4949}">
      <dgm:prSet/>
      <dgm:spPr/>
      <dgm:t>
        <a:bodyPr/>
        <a:lstStyle/>
        <a:p>
          <a:endParaRPr lang="en-US"/>
        </a:p>
      </dgm:t>
    </dgm:pt>
    <dgm:pt modelId="{357FE8B5-D69C-604E-ABB3-2CFA7BE8AD39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38800EB0-0BCF-4341-AF73-1216FF93C55C}" type="parTrans" cxnId="{F1DCDB57-D526-7C42-8E59-ADA56301D5CA}">
      <dgm:prSet/>
      <dgm:spPr/>
      <dgm:t>
        <a:bodyPr/>
        <a:lstStyle/>
        <a:p>
          <a:endParaRPr lang="en-US"/>
        </a:p>
      </dgm:t>
    </dgm:pt>
    <dgm:pt modelId="{5C56CD36-138A-E74D-917C-F9585DD237E8}" type="sibTrans" cxnId="{F1DCDB57-D526-7C42-8E59-ADA56301D5CA}">
      <dgm:prSet/>
      <dgm:spPr/>
      <dgm:t>
        <a:bodyPr/>
        <a:lstStyle/>
        <a:p>
          <a:endParaRPr lang="en-US"/>
        </a:p>
      </dgm:t>
    </dgm:pt>
    <dgm:pt modelId="{39CF0A7F-0BEA-9142-8167-6D42D5605116}">
      <dgm:prSet phldrT="[Text]"/>
      <dgm:spPr/>
      <dgm:t>
        <a:bodyPr/>
        <a:lstStyle/>
        <a:p>
          <a:r>
            <a:rPr lang="en-US" dirty="0"/>
            <a:t>Discussion</a:t>
          </a:r>
        </a:p>
      </dgm:t>
    </dgm:pt>
    <dgm:pt modelId="{73B571D3-F309-DC48-BDFF-4E8FAF6161FD}" type="parTrans" cxnId="{774BC61B-1FE1-8348-9DA0-641C4FC5E6EC}">
      <dgm:prSet/>
      <dgm:spPr/>
      <dgm:t>
        <a:bodyPr/>
        <a:lstStyle/>
        <a:p>
          <a:endParaRPr lang="en-US"/>
        </a:p>
      </dgm:t>
    </dgm:pt>
    <dgm:pt modelId="{14A86B27-F4D2-4947-8859-F88A1DFE2B63}" type="sibTrans" cxnId="{774BC61B-1FE1-8348-9DA0-641C4FC5E6EC}">
      <dgm:prSet/>
      <dgm:spPr/>
      <dgm:t>
        <a:bodyPr/>
        <a:lstStyle/>
        <a:p>
          <a:endParaRPr lang="en-US"/>
        </a:p>
      </dgm:t>
    </dgm:pt>
    <dgm:pt modelId="{9A34641A-C276-5142-8043-11322A3B2D53}">
      <dgm:prSet phldrT="[Text]"/>
      <dgm:spPr/>
      <dgm:t>
        <a:bodyPr/>
        <a:lstStyle/>
        <a:p>
          <a:r>
            <a:rPr lang="en-US" dirty="0"/>
            <a:t>Limitations</a:t>
          </a:r>
        </a:p>
      </dgm:t>
    </dgm:pt>
    <dgm:pt modelId="{0C94926F-35FE-9E43-BFAC-0DBD333307DF}" type="parTrans" cxnId="{52FC9708-1946-4043-97A2-C573A7FD1A8E}">
      <dgm:prSet/>
      <dgm:spPr/>
      <dgm:t>
        <a:bodyPr/>
        <a:lstStyle/>
        <a:p>
          <a:endParaRPr lang="en-US"/>
        </a:p>
      </dgm:t>
    </dgm:pt>
    <dgm:pt modelId="{C13F3535-29C0-FA44-B258-602350C94742}" type="sibTrans" cxnId="{52FC9708-1946-4043-97A2-C573A7FD1A8E}">
      <dgm:prSet/>
      <dgm:spPr/>
      <dgm:t>
        <a:bodyPr/>
        <a:lstStyle/>
        <a:p>
          <a:endParaRPr lang="en-US"/>
        </a:p>
      </dgm:t>
    </dgm:pt>
    <dgm:pt modelId="{83FEDE10-3697-3542-83E7-19B1A13598F2}">
      <dgm:prSet/>
      <dgm:spPr/>
      <dgm:t>
        <a:bodyPr/>
        <a:lstStyle/>
        <a:p>
          <a:r>
            <a:rPr lang="en-US" dirty="0"/>
            <a:t>Thank-You's</a:t>
          </a:r>
        </a:p>
      </dgm:t>
    </dgm:pt>
    <dgm:pt modelId="{81B9490E-B0FE-BE43-BCF0-327C46AAFFAB}" type="parTrans" cxnId="{AD1F4852-9DD5-0B45-B527-E89E047BDED9}">
      <dgm:prSet/>
      <dgm:spPr/>
      <dgm:t>
        <a:bodyPr/>
        <a:lstStyle/>
        <a:p>
          <a:endParaRPr lang="en-US"/>
        </a:p>
      </dgm:t>
    </dgm:pt>
    <dgm:pt modelId="{C7D7B483-72B5-7240-A87A-52A03904FE2B}" type="sibTrans" cxnId="{AD1F4852-9DD5-0B45-B527-E89E047BDED9}">
      <dgm:prSet/>
      <dgm:spPr/>
      <dgm:t>
        <a:bodyPr/>
        <a:lstStyle/>
        <a:p>
          <a:endParaRPr lang="en-US"/>
        </a:p>
      </dgm:t>
    </dgm:pt>
    <dgm:pt modelId="{BF2A6DBF-537F-3E44-BAF5-56EC9D1D2FC0}">
      <dgm:prSet/>
      <dgm:spPr/>
      <dgm:t>
        <a:bodyPr/>
        <a:lstStyle/>
        <a:p>
          <a:r>
            <a:rPr lang="en-US" dirty="0"/>
            <a:t>Conclusions + Future Work</a:t>
          </a:r>
        </a:p>
      </dgm:t>
    </dgm:pt>
    <dgm:pt modelId="{FDCD127D-9134-A244-A801-47A435123E88}" type="parTrans" cxnId="{89ED8F9F-6F1F-6E48-B737-A22803C61218}">
      <dgm:prSet/>
      <dgm:spPr/>
      <dgm:t>
        <a:bodyPr/>
        <a:lstStyle/>
        <a:p>
          <a:endParaRPr lang="en-US"/>
        </a:p>
      </dgm:t>
    </dgm:pt>
    <dgm:pt modelId="{455F31FC-33C5-1C4E-BF0C-491D7465D24D}" type="sibTrans" cxnId="{89ED8F9F-6F1F-6E48-B737-A22803C61218}">
      <dgm:prSet/>
      <dgm:spPr/>
      <dgm:t>
        <a:bodyPr/>
        <a:lstStyle/>
        <a:p>
          <a:endParaRPr lang="en-US"/>
        </a:p>
      </dgm:t>
    </dgm:pt>
    <dgm:pt modelId="{9C50D890-5933-6C45-8333-DD068F3E195C}" type="pres">
      <dgm:prSet presAssocID="{1AE55D36-5281-4840-9710-45960B3D8B3A}" presName="Name0" presStyleCnt="0">
        <dgm:presLayoutVars>
          <dgm:dir/>
          <dgm:resizeHandles/>
        </dgm:presLayoutVars>
      </dgm:prSet>
      <dgm:spPr/>
    </dgm:pt>
    <dgm:pt modelId="{6C10B419-FAE3-EB4B-8F80-D607500C0A97}" type="pres">
      <dgm:prSet presAssocID="{D518BCDC-28DC-CF43-B2BF-0F397840E06A}" presName="compNode" presStyleCnt="0"/>
      <dgm:spPr/>
    </dgm:pt>
    <dgm:pt modelId="{B6157159-D8DE-CD42-843B-36D753D3A44B}" type="pres">
      <dgm:prSet presAssocID="{D518BCDC-28DC-CF43-B2BF-0F397840E06A}" presName="dummyConnPt" presStyleCnt="0"/>
      <dgm:spPr/>
    </dgm:pt>
    <dgm:pt modelId="{80200019-9471-6C4F-BC98-36E9084ADDD6}" type="pres">
      <dgm:prSet presAssocID="{D518BCDC-28DC-CF43-B2BF-0F397840E06A}" presName="node" presStyleLbl="node1" presStyleIdx="0" presStyleCnt="9">
        <dgm:presLayoutVars>
          <dgm:bulletEnabled val="1"/>
        </dgm:presLayoutVars>
      </dgm:prSet>
      <dgm:spPr/>
    </dgm:pt>
    <dgm:pt modelId="{06CE64EC-BFD1-844B-9FB0-7ECE5D015C9F}" type="pres">
      <dgm:prSet presAssocID="{D1B7DBD1-0023-FD4F-BF75-ECE9FD9C8EDB}" presName="sibTrans" presStyleLbl="bgSibTrans2D1" presStyleIdx="0" presStyleCnt="8"/>
      <dgm:spPr/>
    </dgm:pt>
    <dgm:pt modelId="{6480DF28-E936-544C-A306-2A5157230D28}" type="pres">
      <dgm:prSet presAssocID="{D7AEA3DC-CD7B-F54D-BE2B-4C324E7C7D3D}" presName="compNode" presStyleCnt="0"/>
      <dgm:spPr/>
    </dgm:pt>
    <dgm:pt modelId="{D60BFD52-7D57-0744-9A55-A7BE31860584}" type="pres">
      <dgm:prSet presAssocID="{D7AEA3DC-CD7B-F54D-BE2B-4C324E7C7D3D}" presName="dummyConnPt" presStyleCnt="0"/>
      <dgm:spPr/>
    </dgm:pt>
    <dgm:pt modelId="{D3B8ACDF-21E7-CE42-939E-7072F0C51E93}" type="pres">
      <dgm:prSet presAssocID="{D7AEA3DC-CD7B-F54D-BE2B-4C324E7C7D3D}" presName="node" presStyleLbl="node1" presStyleIdx="1" presStyleCnt="9">
        <dgm:presLayoutVars>
          <dgm:bulletEnabled val="1"/>
        </dgm:presLayoutVars>
      </dgm:prSet>
      <dgm:spPr/>
    </dgm:pt>
    <dgm:pt modelId="{D2671E4C-A79C-4049-A540-FA77448BC7FD}" type="pres">
      <dgm:prSet presAssocID="{FCF035E1-0FC5-DF4F-89B0-F184D59500B5}" presName="sibTrans" presStyleLbl="bgSibTrans2D1" presStyleIdx="1" presStyleCnt="8"/>
      <dgm:spPr/>
    </dgm:pt>
    <dgm:pt modelId="{D8338C1A-4923-AA4D-ABE4-BC8AC108CA84}" type="pres">
      <dgm:prSet presAssocID="{5A33BC3C-1EE8-1644-80D5-0C040A5660A7}" presName="compNode" presStyleCnt="0"/>
      <dgm:spPr/>
    </dgm:pt>
    <dgm:pt modelId="{9392542B-33B7-5740-AB84-B5EB8B439293}" type="pres">
      <dgm:prSet presAssocID="{5A33BC3C-1EE8-1644-80D5-0C040A5660A7}" presName="dummyConnPt" presStyleCnt="0"/>
      <dgm:spPr/>
    </dgm:pt>
    <dgm:pt modelId="{BDB2A95C-E653-0247-B892-4C7B52C893E2}" type="pres">
      <dgm:prSet presAssocID="{5A33BC3C-1EE8-1644-80D5-0C040A5660A7}" presName="node" presStyleLbl="node1" presStyleIdx="2" presStyleCnt="9">
        <dgm:presLayoutVars>
          <dgm:bulletEnabled val="1"/>
        </dgm:presLayoutVars>
      </dgm:prSet>
      <dgm:spPr/>
    </dgm:pt>
    <dgm:pt modelId="{3289BB29-F7E0-864F-998F-8FD6FE9AB0DF}" type="pres">
      <dgm:prSet presAssocID="{FE6D5F6E-46D6-9643-BCC1-39EB4E38DC9B}" presName="sibTrans" presStyleLbl="bgSibTrans2D1" presStyleIdx="2" presStyleCnt="8"/>
      <dgm:spPr/>
    </dgm:pt>
    <dgm:pt modelId="{7030C33F-F389-1345-8A5A-78A905E79A27}" type="pres">
      <dgm:prSet presAssocID="{2EC769BD-DB9C-4B4F-88A1-DE23EECC582D}" presName="compNode" presStyleCnt="0"/>
      <dgm:spPr/>
    </dgm:pt>
    <dgm:pt modelId="{49D9A097-FD56-9847-A241-B2AB904614F0}" type="pres">
      <dgm:prSet presAssocID="{2EC769BD-DB9C-4B4F-88A1-DE23EECC582D}" presName="dummyConnPt" presStyleCnt="0"/>
      <dgm:spPr/>
    </dgm:pt>
    <dgm:pt modelId="{7E69189B-5B69-BD4F-9743-CCFC8E629590}" type="pres">
      <dgm:prSet presAssocID="{2EC769BD-DB9C-4B4F-88A1-DE23EECC582D}" presName="node" presStyleLbl="node1" presStyleIdx="3" presStyleCnt="9">
        <dgm:presLayoutVars>
          <dgm:bulletEnabled val="1"/>
        </dgm:presLayoutVars>
      </dgm:prSet>
      <dgm:spPr/>
    </dgm:pt>
    <dgm:pt modelId="{A7E8ED52-4789-4548-9EEF-1D25256501BC}" type="pres">
      <dgm:prSet presAssocID="{9724B646-D127-0E40-AE28-5E4EFFFE5896}" presName="sibTrans" presStyleLbl="bgSibTrans2D1" presStyleIdx="3" presStyleCnt="8"/>
      <dgm:spPr/>
    </dgm:pt>
    <dgm:pt modelId="{BC5CC4BC-02C7-D548-BC31-2F751392BCAB}" type="pres">
      <dgm:prSet presAssocID="{357FE8B5-D69C-604E-ABB3-2CFA7BE8AD39}" presName="compNode" presStyleCnt="0"/>
      <dgm:spPr/>
    </dgm:pt>
    <dgm:pt modelId="{540FD99F-75EC-FC4B-8357-2AD632F2318B}" type="pres">
      <dgm:prSet presAssocID="{357FE8B5-D69C-604E-ABB3-2CFA7BE8AD39}" presName="dummyConnPt" presStyleCnt="0"/>
      <dgm:spPr/>
    </dgm:pt>
    <dgm:pt modelId="{C2FA1A4D-B45B-4740-8F36-4F107CA712FE}" type="pres">
      <dgm:prSet presAssocID="{357FE8B5-D69C-604E-ABB3-2CFA7BE8AD39}" presName="node" presStyleLbl="node1" presStyleIdx="4" presStyleCnt="9">
        <dgm:presLayoutVars>
          <dgm:bulletEnabled val="1"/>
        </dgm:presLayoutVars>
      </dgm:prSet>
      <dgm:spPr/>
    </dgm:pt>
    <dgm:pt modelId="{B3E82824-27F5-664F-8F31-4FA4E95C3AF7}" type="pres">
      <dgm:prSet presAssocID="{5C56CD36-138A-E74D-917C-F9585DD237E8}" presName="sibTrans" presStyleLbl="bgSibTrans2D1" presStyleIdx="4" presStyleCnt="8"/>
      <dgm:spPr/>
    </dgm:pt>
    <dgm:pt modelId="{106FF1F7-1094-5447-ABE7-DD39C95C3004}" type="pres">
      <dgm:prSet presAssocID="{39CF0A7F-0BEA-9142-8167-6D42D5605116}" presName="compNode" presStyleCnt="0"/>
      <dgm:spPr/>
    </dgm:pt>
    <dgm:pt modelId="{199FFE91-4E8D-C044-98CA-EE79A0CD4F62}" type="pres">
      <dgm:prSet presAssocID="{39CF0A7F-0BEA-9142-8167-6D42D5605116}" presName="dummyConnPt" presStyleCnt="0"/>
      <dgm:spPr/>
    </dgm:pt>
    <dgm:pt modelId="{AB430510-2FE4-4043-953C-937A1154C7B3}" type="pres">
      <dgm:prSet presAssocID="{39CF0A7F-0BEA-9142-8167-6D42D5605116}" presName="node" presStyleLbl="node1" presStyleIdx="5" presStyleCnt="9">
        <dgm:presLayoutVars>
          <dgm:bulletEnabled val="1"/>
        </dgm:presLayoutVars>
      </dgm:prSet>
      <dgm:spPr/>
    </dgm:pt>
    <dgm:pt modelId="{D65A434E-ACBB-3C45-97D7-CC387EAEC7E3}" type="pres">
      <dgm:prSet presAssocID="{14A86B27-F4D2-4947-8859-F88A1DFE2B63}" presName="sibTrans" presStyleLbl="bgSibTrans2D1" presStyleIdx="5" presStyleCnt="8"/>
      <dgm:spPr/>
    </dgm:pt>
    <dgm:pt modelId="{D5E15615-1686-E943-A97D-67E40669E8F9}" type="pres">
      <dgm:prSet presAssocID="{9A34641A-C276-5142-8043-11322A3B2D53}" presName="compNode" presStyleCnt="0"/>
      <dgm:spPr/>
    </dgm:pt>
    <dgm:pt modelId="{7DD739A0-8B37-0D44-8835-EB50581858F5}" type="pres">
      <dgm:prSet presAssocID="{9A34641A-C276-5142-8043-11322A3B2D53}" presName="dummyConnPt" presStyleCnt="0"/>
      <dgm:spPr/>
    </dgm:pt>
    <dgm:pt modelId="{77367503-501B-7E43-B5B1-2C31D990053F}" type="pres">
      <dgm:prSet presAssocID="{9A34641A-C276-5142-8043-11322A3B2D53}" presName="node" presStyleLbl="node1" presStyleIdx="6" presStyleCnt="9">
        <dgm:presLayoutVars>
          <dgm:bulletEnabled val="1"/>
        </dgm:presLayoutVars>
      </dgm:prSet>
      <dgm:spPr/>
    </dgm:pt>
    <dgm:pt modelId="{96870571-0725-924B-87CA-C0A4F0070AE8}" type="pres">
      <dgm:prSet presAssocID="{C13F3535-29C0-FA44-B258-602350C94742}" presName="sibTrans" presStyleLbl="bgSibTrans2D1" presStyleIdx="6" presStyleCnt="8"/>
      <dgm:spPr/>
    </dgm:pt>
    <dgm:pt modelId="{D81FC53A-F0AA-1742-81F5-1AD804FC7A2F}" type="pres">
      <dgm:prSet presAssocID="{BF2A6DBF-537F-3E44-BAF5-56EC9D1D2FC0}" presName="compNode" presStyleCnt="0"/>
      <dgm:spPr/>
    </dgm:pt>
    <dgm:pt modelId="{F79D729B-E4F2-0F4C-ADE5-4FBDC2FFE030}" type="pres">
      <dgm:prSet presAssocID="{BF2A6DBF-537F-3E44-BAF5-56EC9D1D2FC0}" presName="dummyConnPt" presStyleCnt="0"/>
      <dgm:spPr/>
    </dgm:pt>
    <dgm:pt modelId="{7E46E698-44C0-AD48-96E0-2C6555E6F028}" type="pres">
      <dgm:prSet presAssocID="{BF2A6DBF-537F-3E44-BAF5-56EC9D1D2FC0}" presName="node" presStyleLbl="node1" presStyleIdx="7" presStyleCnt="9">
        <dgm:presLayoutVars>
          <dgm:bulletEnabled val="1"/>
        </dgm:presLayoutVars>
      </dgm:prSet>
      <dgm:spPr/>
    </dgm:pt>
    <dgm:pt modelId="{1B7142EF-6D2F-FE4C-8A1B-54CAC67D1F79}" type="pres">
      <dgm:prSet presAssocID="{455F31FC-33C5-1C4E-BF0C-491D7465D24D}" presName="sibTrans" presStyleLbl="bgSibTrans2D1" presStyleIdx="7" presStyleCnt="8"/>
      <dgm:spPr/>
    </dgm:pt>
    <dgm:pt modelId="{00190FBD-13DF-814E-B7F3-8AFD1B1118B3}" type="pres">
      <dgm:prSet presAssocID="{83FEDE10-3697-3542-83E7-19B1A13598F2}" presName="compNode" presStyleCnt="0"/>
      <dgm:spPr/>
    </dgm:pt>
    <dgm:pt modelId="{9374F6DD-5C33-2949-9DC7-A7880D8382C7}" type="pres">
      <dgm:prSet presAssocID="{83FEDE10-3697-3542-83E7-19B1A13598F2}" presName="dummyConnPt" presStyleCnt="0"/>
      <dgm:spPr/>
    </dgm:pt>
    <dgm:pt modelId="{CD133C4E-34C7-1E48-A04D-D7BDC157C7AE}" type="pres">
      <dgm:prSet presAssocID="{83FEDE10-3697-3542-83E7-19B1A13598F2}" presName="node" presStyleLbl="node1" presStyleIdx="8" presStyleCnt="9">
        <dgm:presLayoutVars>
          <dgm:bulletEnabled val="1"/>
        </dgm:presLayoutVars>
      </dgm:prSet>
      <dgm:spPr/>
    </dgm:pt>
  </dgm:ptLst>
  <dgm:cxnLst>
    <dgm:cxn modelId="{1CD35A05-9422-FB4E-9713-09C064D221CA}" srcId="{1AE55D36-5281-4840-9710-45960B3D8B3A}" destId="{D518BCDC-28DC-CF43-B2BF-0F397840E06A}" srcOrd="0" destOrd="0" parTransId="{D959B249-DC66-EF41-87AD-AC6679DE69E3}" sibTransId="{D1B7DBD1-0023-FD4F-BF75-ECE9FD9C8EDB}"/>
    <dgm:cxn modelId="{52FC9708-1946-4043-97A2-C573A7FD1A8E}" srcId="{1AE55D36-5281-4840-9710-45960B3D8B3A}" destId="{9A34641A-C276-5142-8043-11322A3B2D53}" srcOrd="6" destOrd="0" parTransId="{0C94926F-35FE-9E43-BFAC-0DBD333307DF}" sibTransId="{C13F3535-29C0-FA44-B258-602350C94742}"/>
    <dgm:cxn modelId="{849D7E15-B354-EB42-866A-7D2651317A1F}" type="presOf" srcId="{357FE8B5-D69C-604E-ABB3-2CFA7BE8AD39}" destId="{C2FA1A4D-B45B-4740-8F36-4F107CA712FE}" srcOrd="0" destOrd="0" presId="urn:microsoft.com/office/officeart/2005/8/layout/bProcess4"/>
    <dgm:cxn modelId="{3EC02519-5318-9440-B1A6-5A7E10709640}" srcId="{1AE55D36-5281-4840-9710-45960B3D8B3A}" destId="{5A33BC3C-1EE8-1644-80D5-0C040A5660A7}" srcOrd="2" destOrd="0" parTransId="{A6DC97D1-5098-844E-B9B7-EC3317CEAE8D}" sibTransId="{FE6D5F6E-46D6-9643-BCC1-39EB4E38DC9B}"/>
    <dgm:cxn modelId="{774BC61B-1FE1-8348-9DA0-641C4FC5E6EC}" srcId="{1AE55D36-5281-4840-9710-45960B3D8B3A}" destId="{39CF0A7F-0BEA-9142-8167-6D42D5605116}" srcOrd="5" destOrd="0" parTransId="{73B571D3-F309-DC48-BDFF-4E8FAF6161FD}" sibTransId="{14A86B27-F4D2-4947-8859-F88A1DFE2B63}"/>
    <dgm:cxn modelId="{08CC652B-E106-4045-B2A9-0FF4FEC0F52A}" type="presOf" srcId="{FCF035E1-0FC5-DF4F-89B0-F184D59500B5}" destId="{D2671E4C-A79C-4049-A540-FA77448BC7FD}" srcOrd="0" destOrd="0" presId="urn:microsoft.com/office/officeart/2005/8/layout/bProcess4"/>
    <dgm:cxn modelId="{C37C613F-5172-0B49-AF4F-2F7603534A6F}" type="presOf" srcId="{9A34641A-C276-5142-8043-11322A3B2D53}" destId="{77367503-501B-7E43-B5B1-2C31D990053F}" srcOrd="0" destOrd="0" presId="urn:microsoft.com/office/officeart/2005/8/layout/bProcess4"/>
    <dgm:cxn modelId="{AD1F4852-9DD5-0B45-B527-E89E047BDED9}" srcId="{1AE55D36-5281-4840-9710-45960B3D8B3A}" destId="{83FEDE10-3697-3542-83E7-19B1A13598F2}" srcOrd="8" destOrd="0" parTransId="{81B9490E-B0FE-BE43-BCF0-327C46AAFFAB}" sibTransId="{C7D7B483-72B5-7240-A87A-52A03904FE2B}"/>
    <dgm:cxn modelId="{8D988054-65C4-3842-91AA-F8FD5E2798F3}" type="presOf" srcId="{9724B646-D127-0E40-AE28-5E4EFFFE5896}" destId="{A7E8ED52-4789-4548-9EEF-1D25256501BC}" srcOrd="0" destOrd="0" presId="urn:microsoft.com/office/officeart/2005/8/layout/bProcess4"/>
    <dgm:cxn modelId="{F1DCDB57-D526-7C42-8E59-ADA56301D5CA}" srcId="{1AE55D36-5281-4840-9710-45960B3D8B3A}" destId="{357FE8B5-D69C-604E-ABB3-2CFA7BE8AD39}" srcOrd="4" destOrd="0" parTransId="{38800EB0-0BCF-4341-AF73-1216FF93C55C}" sibTransId="{5C56CD36-138A-E74D-917C-F9585DD237E8}"/>
    <dgm:cxn modelId="{4CF2C184-4FD7-CA48-BB26-7F54DA27A5FD}" type="presOf" srcId="{C13F3535-29C0-FA44-B258-602350C94742}" destId="{96870571-0725-924B-87CA-C0A4F0070AE8}" srcOrd="0" destOrd="0" presId="urn:microsoft.com/office/officeart/2005/8/layout/bProcess4"/>
    <dgm:cxn modelId="{F98DEC93-1FB4-6345-B4FE-30E61D5BB7B4}" type="presOf" srcId="{14A86B27-F4D2-4947-8859-F88A1DFE2B63}" destId="{D65A434E-ACBB-3C45-97D7-CC387EAEC7E3}" srcOrd="0" destOrd="0" presId="urn:microsoft.com/office/officeart/2005/8/layout/bProcess4"/>
    <dgm:cxn modelId="{1C393099-154C-EF44-A9E2-CBDB5E40B156}" type="presOf" srcId="{1AE55D36-5281-4840-9710-45960B3D8B3A}" destId="{9C50D890-5933-6C45-8333-DD068F3E195C}" srcOrd="0" destOrd="0" presId="urn:microsoft.com/office/officeart/2005/8/layout/bProcess4"/>
    <dgm:cxn modelId="{D4AB7799-73F0-AB4A-8AF6-BB373C467233}" type="presOf" srcId="{D1B7DBD1-0023-FD4F-BF75-ECE9FD9C8EDB}" destId="{06CE64EC-BFD1-844B-9FB0-7ECE5D015C9F}" srcOrd="0" destOrd="0" presId="urn:microsoft.com/office/officeart/2005/8/layout/bProcess4"/>
    <dgm:cxn modelId="{89ED8F9F-6F1F-6E48-B737-A22803C61218}" srcId="{1AE55D36-5281-4840-9710-45960B3D8B3A}" destId="{BF2A6DBF-537F-3E44-BAF5-56EC9D1D2FC0}" srcOrd="7" destOrd="0" parTransId="{FDCD127D-9134-A244-A801-47A435123E88}" sibTransId="{455F31FC-33C5-1C4E-BF0C-491D7465D24D}"/>
    <dgm:cxn modelId="{2FC147A9-3CA4-F14F-B5F5-CC8F430E2FCF}" srcId="{1AE55D36-5281-4840-9710-45960B3D8B3A}" destId="{D7AEA3DC-CD7B-F54D-BE2B-4C324E7C7D3D}" srcOrd="1" destOrd="0" parTransId="{31DC27FB-D330-3E4C-837A-76F816D5F28A}" sibTransId="{FCF035E1-0FC5-DF4F-89B0-F184D59500B5}"/>
    <dgm:cxn modelId="{AE19FBAF-63A5-EB41-B8FC-F116F72EAFD7}" type="presOf" srcId="{5C56CD36-138A-E74D-917C-F9585DD237E8}" destId="{B3E82824-27F5-664F-8F31-4FA4E95C3AF7}" srcOrd="0" destOrd="0" presId="urn:microsoft.com/office/officeart/2005/8/layout/bProcess4"/>
    <dgm:cxn modelId="{CDC9C3B9-6DC7-3848-AAFD-DA80ACE2D105}" type="presOf" srcId="{D518BCDC-28DC-CF43-B2BF-0F397840E06A}" destId="{80200019-9471-6C4F-BC98-36E9084ADDD6}" srcOrd="0" destOrd="0" presId="urn:microsoft.com/office/officeart/2005/8/layout/bProcess4"/>
    <dgm:cxn modelId="{9A5C7DBF-1EDB-0A48-84E7-5309F011B036}" type="presOf" srcId="{2EC769BD-DB9C-4B4F-88A1-DE23EECC582D}" destId="{7E69189B-5B69-BD4F-9743-CCFC8E629590}" srcOrd="0" destOrd="0" presId="urn:microsoft.com/office/officeart/2005/8/layout/bProcess4"/>
    <dgm:cxn modelId="{319DCBC1-97F8-7D4A-965A-9FE2F090311E}" type="presOf" srcId="{5A33BC3C-1EE8-1644-80D5-0C040A5660A7}" destId="{BDB2A95C-E653-0247-B892-4C7B52C893E2}" srcOrd="0" destOrd="0" presId="urn:microsoft.com/office/officeart/2005/8/layout/bProcess4"/>
    <dgm:cxn modelId="{51B278C8-1797-6D4F-8C6C-9D73A19B2795}" type="presOf" srcId="{455F31FC-33C5-1C4E-BF0C-491D7465D24D}" destId="{1B7142EF-6D2F-FE4C-8A1B-54CAC67D1F79}" srcOrd="0" destOrd="0" presId="urn:microsoft.com/office/officeart/2005/8/layout/bProcess4"/>
    <dgm:cxn modelId="{20BE31CA-449C-7941-9D7F-637031C151C8}" type="presOf" srcId="{BF2A6DBF-537F-3E44-BAF5-56EC9D1D2FC0}" destId="{7E46E698-44C0-AD48-96E0-2C6555E6F028}" srcOrd="0" destOrd="0" presId="urn:microsoft.com/office/officeart/2005/8/layout/bProcess4"/>
    <dgm:cxn modelId="{1CDC4FD0-D91E-484D-A2CC-872AA4A03B12}" type="presOf" srcId="{83FEDE10-3697-3542-83E7-19B1A13598F2}" destId="{CD133C4E-34C7-1E48-A04D-D7BDC157C7AE}" srcOrd="0" destOrd="0" presId="urn:microsoft.com/office/officeart/2005/8/layout/bProcess4"/>
    <dgm:cxn modelId="{130C7CD1-2E5C-F14C-8820-1CF0873391D4}" type="presOf" srcId="{39CF0A7F-0BEA-9142-8167-6D42D5605116}" destId="{AB430510-2FE4-4043-953C-937A1154C7B3}" srcOrd="0" destOrd="0" presId="urn:microsoft.com/office/officeart/2005/8/layout/bProcess4"/>
    <dgm:cxn modelId="{74F2D0D4-F9E4-7F4A-BFB2-F328E74B1E26}" type="presOf" srcId="{FE6D5F6E-46D6-9643-BCC1-39EB4E38DC9B}" destId="{3289BB29-F7E0-864F-998F-8FD6FE9AB0DF}" srcOrd="0" destOrd="0" presId="urn:microsoft.com/office/officeart/2005/8/layout/bProcess4"/>
    <dgm:cxn modelId="{A54367E1-4802-4943-8B92-CB90AD822399}" type="presOf" srcId="{D7AEA3DC-CD7B-F54D-BE2B-4C324E7C7D3D}" destId="{D3B8ACDF-21E7-CE42-939E-7072F0C51E93}" srcOrd="0" destOrd="0" presId="urn:microsoft.com/office/officeart/2005/8/layout/bProcess4"/>
    <dgm:cxn modelId="{5AB2E4E5-181D-EA48-8EE2-2CEC393F4949}" srcId="{1AE55D36-5281-4840-9710-45960B3D8B3A}" destId="{2EC769BD-DB9C-4B4F-88A1-DE23EECC582D}" srcOrd="3" destOrd="0" parTransId="{5AEA2438-B15F-954E-B04A-9ABFAE08A5A0}" sibTransId="{9724B646-D127-0E40-AE28-5E4EFFFE5896}"/>
    <dgm:cxn modelId="{6DC637C0-1222-614D-8D79-B6C2FED90176}" type="presParOf" srcId="{9C50D890-5933-6C45-8333-DD068F3E195C}" destId="{6C10B419-FAE3-EB4B-8F80-D607500C0A97}" srcOrd="0" destOrd="0" presId="urn:microsoft.com/office/officeart/2005/8/layout/bProcess4"/>
    <dgm:cxn modelId="{064FECD6-CDB5-5548-B4B1-1F2F7CBD389D}" type="presParOf" srcId="{6C10B419-FAE3-EB4B-8F80-D607500C0A97}" destId="{B6157159-D8DE-CD42-843B-36D753D3A44B}" srcOrd="0" destOrd="0" presId="urn:microsoft.com/office/officeart/2005/8/layout/bProcess4"/>
    <dgm:cxn modelId="{A9C7A117-E4E2-CF42-856E-A2E392EBEF7C}" type="presParOf" srcId="{6C10B419-FAE3-EB4B-8F80-D607500C0A97}" destId="{80200019-9471-6C4F-BC98-36E9084ADDD6}" srcOrd="1" destOrd="0" presId="urn:microsoft.com/office/officeart/2005/8/layout/bProcess4"/>
    <dgm:cxn modelId="{C31B3447-4C1F-D64A-BBAE-F2111DB19397}" type="presParOf" srcId="{9C50D890-5933-6C45-8333-DD068F3E195C}" destId="{06CE64EC-BFD1-844B-9FB0-7ECE5D015C9F}" srcOrd="1" destOrd="0" presId="urn:microsoft.com/office/officeart/2005/8/layout/bProcess4"/>
    <dgm:cxn modelId="{33E54B7F-CB92-B743-B7A0-0E00D8329FCD}" type="presParOf" srcId="{9C50D890-5933-6C45-8333-DD068F3E195C}" destId="{6480DF28-E936-544C-A306-2A5157230D28}" srcOrd="2" destOrd="0" presId="urn:microsoft.com/office/officeart/2005/8/layout/bProcess4"/>
    <dgm:cxn modelId="{DA3AD530-6850-A845-9183-E19B36D03FB5}" type="presParOf" srcId="{6480DF28-E936-544C-A306-2A5157230D28}" destId="{D60BFD52-7D57-0744-9A55-A7BE31860584}" srcOrd="0" destOrd="0" presId="urn:microsoft.com/office/officeart/2005/8/layout/bProcess4"/>
    <dgm:cxn modelId="{2E8D315A-C8A7-394C-BDD5-A4359D441757}" type="presParOf" srcId="{6480DF28-E936-544C-A306-2A5157230D28}" destId="{D3B8ACDF-21E7-CE42-939E-7072F0C51E93}" srcOrd="1" destOrd="0" presId="urn:microsoft.com/office/officeart/2005/8/layout/bProcess4"/>
    <dgm:cxn modelId="{A90955BF-5E0F-674E-B2C8-06EA1F5E6063}" type="presParOf" srcId="{9C50D890-5933-6C45-8333-DD068F3E195C}" destId="{D2671E4C-A79C-4049-A540-FA77448BC7FD}" srcOrd="3" destOrd="0" presId="urn:microsoft.com/office/officeart/2005/8/layout/bProcess4"/>
    <dgm:cxn modelId="{B89CF78A-04B7-8A45-90D3-EAB8C4863A27}" type="presParOf" srcId="{9C50D890-5933-6C45-8333-DD068F3E195C}" destId="{D8338C1A-4923-AA4D-ABE4-BC8AC108CA84}" srcOrd="4" destOrd="0" presId="urn:microsoft.com/office/officeart/2005/8/layout/bProcess4"/>
    <dgm:cxn modelId="{357720AC-3252-4C4A-9A86-2FE08C76BD41}" type="presParOf" srcId="{D8338C1A-4923-AA4D-ABE4-BC8AC108CA84}" destId="{9392542B-33B7-5740-AB84-B5EB8B439293}" srcOrd="0" destOrd="0" presId="urn:microsoft.com/office/officeart/2005/8/layout/bProcess4"/>
    <dgm:cxn modelId="{45E55219-D2C8-9F4C-9844-38FEA0DF7E41}" type="presParOf" srcId="{D8338C1A-4923-AA4D-ABE4-BC8AC108CA84}" destId="{BDB2A95C-E653-0247-B892-4C7B52C893E2}" srcOrd="1" destOrd="0" presId="urn:microsoft.com/office/officeart/2005/8/layout/bProcess4"/>
    <dgm:cxn modelId="{05CBD07B-4636-1146-8718-B2C4101BA7E1}" type="presParOf" srcId="{9C50D890-5933-6C45-8333-DD068F3E195C}" destId="{3289BB29-F7E0-864F-998F-8FD6FE9AB0DF}" srcOrd="5" destOrd="0" presId="urn:microsoft.com/office/officeart/2005/8/layout/bProcess4"/>
    <dgm:cxn modelId="{5F43741E-CB57-8B4D-BD7A-95C796CB2A1C}" type="presParOf" srcId="{9C50D890-5933-6C45-8333-DD068F3E195C}" destId="{7030C33F-F389-1345-8A5A-78A905E79A27}" srcOrd="6" destOrd="0" presId="urn:microsoft.com/office/officeart/2005/8/layout/bProcess4"/>
    <dgm:cxn modelId="{A57F57A2-9D5A-9D49-B4CF-020EEFC87382}" type="presParOf" srcId="{7030C33F-F389-1345-8A5A-78A905E79A27}" destId="{49D9A097-FD56-9847-A241-B2AB904614F0}" srcOrd="0" destOrd="0" presId="urn:microsoft.com/office/officeart/2005/8/layout/bProcess4"/>
    <dgm:cxn modelId="{D1553DC6-52DD-314E-B8FB-7270719732A9}" type="presParOf" srcId="{7030C33F-F389-1345-8A5A-78A905E79A27}" destId="{7E69189B-5B69-BD4F-9743-CCFC8E629590}" srcOrd="1" destOrd="0" presId="urn:microsoft.com/office/officeart/2005/8/layout/bProcess4"/>
    <dgm:cxn modelId="{7F9D07D9-B60C-5B47-AE94-FDD2110D5356}" type="presParOf" srcId="{9C50D890-5933-6C45-8333-DD068F3E195C}" destId="{A7E8ED52-4789-4548-9EEF-1D25256501BC}" srcOrd="7" destOrd="0" presId="urn:microsoft.com/office/officeart/2005/8/layout/bProcess4"/>
    <dgm:cxn modelId="{F0D81B52-9FD7-B94C-86AE-FF9AFFD4595F}" type="presParOf" srcId="{9C50D890-5933-6C45-8333-DD068F3E195C}" destId="{BC5CC4BC-02C7-D548-BC31-2F751392BCAB}" srcOrd="8" destOrd="0" presId="urn:microsoft.com/office/officeart/2005/8/layout/bProcess4"/>
    <dgm:cxn modelId="{D5AA780D-BBAF-084B-81A4-C46D150C582D}" type="presParOf" srcId="{BC5CC4BC-02C7-D548-BC31-2F751392BCAB}" destId="{540FD99F-75EC-FC4B-8357-2AD632F2318B}" srcOrd="0" destOrd="0" presId="urn:microsoft.com/office/officeart/2005/8/layout/bProcess4"/>
    <dgm:cxn modelId="{2675640B-3A4C-2B42-B504-3C8C29E1503E}" type="presParOf" srcId="{BC5CC4BC-02C7-D548-BC31-2F751392BCAB}" destId="{C2FA1A4D-B45B-4740-8F36-4F107CA712FE}" srcOrd="1" destOrd="0" presId="urn:microsoft.com/office/officeart/2005/8/layout/bProcess4"/>
    <dgm:cxn modelId="{CB020DCF-AFC0-FB4D-AC59-726FCC92D61A}" type="presParOf" srcId="{9C50D890-5933-6C45-8333-DD068F3E195C}" destId="{B3E82824-27F5-664F-8F31-4FA4E95C3AF7}" srcOrd="9" destOrd="0" presId="urn:microsoft.com/office/officeart/2005/8/layout/bProcess4"/>
    <dgm:cxn modelId="{F1458E5D-2664-3044-A535-AC8401DE41E7}" type="presParOf" srcId="{9C50D890-5933-6C45-8333-DD068F3E195C}" destId="{106FF1F7-1094-5447-ABE7-DD39C95C3004}" srcOrd="10" destOrd="0" presId="urn:microsoft.com/office/officeart/2005/8/layout/bProcess4"/>
    <dgm:cxn modelId="{9E0C35E3-6E29-B043-9EDF-6211AD92C8AD}" type="presParOf" srcId="{106FF1F7-1094-5447-ABE7-DD39C95C3004}" destId="{199FFE91-4E8D-C044-98CA-EE79A0CD4F62}" srcOrd="0" destOrd="0" presId="urn:microsoft.com/office/officeart/2005/8/layout/bProcess4"/>
    <dgm:cxn modelId="{55E0FFB2-28DA-634F-9DCC-39EC32EAE8DD}" type="presParOf" srcId="{106FF1F7-1094-5447-ABE7-DD39C95C3004}" destId="{AB430510-2FE4-4043-953C-937A1154C7B3}" srcOrd="1" destOrd="0" presId="urn:microsoft.com/office/officeart/2005/8/layout/bProcess4"/>
    <dgm:cxn modelId="{040A1C5F-C160-8945-91CE-27105E31212D}" type="presParOf" srcId="{9C50D890-5933-6C45-8333-DD068F3E195C}" destId="{D65A434E-ACBB-3C45-97D7-CC387EAEC7E3}" srcOrd="11" destOrd="0" presId="urn:microsoft.com/office/officeart/2005/8/layout/bProcess4"/>
    <dgm:cxn modelId="{DDF578A5-B3F7-2541-8C6E-8C1B7477E98F}" type="presParOf" srcId="{9C50D890-5933-6C45-8333-DD068F3E195C}" destId="{D5E15615-1686-E943-A97D-67E40669E8F9}" srcOrd="12" destOrd="0" presId="urn:microsoft.com/office/officeart/2005/8/layout/bProcess4"/>
    <dgm:cxn modelId="{9C77C826-E347-7D49-A4B7-C91E4CE7477F}" type="presParOf" srcId="{D5E15615-1686-E943-A97D-67E40669E8F9}" destId="{7DD739A0-8B37-0D44-8835-EB50581858F5}" srcOrd="0" destOrd="0" presId="urn:microsoft.com/office/officeart/2005/8/layout/bProcess4"/>
    <dgm:cxn modelId="{8AAAFB5B-959A-CF43-B83C-4D618386FDD5}" type="presParOf" srcId="{D5E15615-1686-E943-A97D-67E40669E8F9}" destId="{77367503-501B-7E43-B5B1-2C31D990053F}" srcOrd="1" destOrd="0" presId="urn:microsoft.com/office/officeart/2005/8/layout/bProcess4"/>
    <dgm:cxn modelId="{F0F70FF8-6415-894F-A9DA-85824D25DB33}" type="presParOf" srcId="{9C50D890-5933-6C45-8333-DD068F3E195C}" destId="{96870571-0725-924B-87CA-C0A4F0070AE8}" srcOrd="13" destOrd="0" presId="urn:microsoft.com/office/officeart/2005/8/layout/bProcess4"/>
    <dgm:cxn modelId="{5426CCA5-14B7-D243-9CA8-078CA8170E9C}" type="presParOf" srcId="{9C50D890-5933-6C45-8333-DD068F3E195C}" destId="{D81FC53A-F0AA-1742-81F5-1AD804FC7A2F}" srcOrd="14" destOrd="0" presId="urn:microsoft.com/office/officeart/2005/8/layout/bProcess4"/>
    <dgm:cxn modelId="{B4AA6038-BFF1-4D4A-9830-F7257EBCEC52}" type="presParOf" srcId="{D81FC53A-F0AA-1742-81F5-1AD804FC7A2F}" destId="{F79D729B-E4F2-0F4C-ADE5-4FBDC2FFE030}" srcOrd="0" destOrd="0" presId="urn:microsoft.com/office/officeart/2005/8/layout/bProcess4"/>
    <dgm:cxn modelId="{98CDCEB6-C662-A04C-BADC-280F9C862DD7}" type="presParOf" srcId="{D81FC53A-F0AA-1742-81F5-1AD804FC7A2F}" destId="{7E46E698-44C0-AD48-96E0-2C6555E6F028}" srcOrd="1" destOrd="0" presId="urn:microsoft.com/office/officeart/2005/8/layout/bProcess4"/>
    <dgm:cxn modelId="{CC6D2602-FEFF-4F44-B67C-7E73B86E96B3}" type="presParOf" srcId="{9C50D890-5933-6C45-8333-DD068F3E195C}" destId="{1B7142EF-6D2F-FE4C-8A1B-54CAC67D1F79}" srcOrd="15" destOrd="0" presId="urn:microsoft.com/office/officeart/2005/8/layout/bProcess4"/>
    <dgm:cxn modelId="{09C13373-D87B-1946-B546-48758A24493E}" type="presParOf" srcId="{9C50D890-5933-6C45-8333-DD068F3E195C}" destId="{00190FBD-13DF-814E-B7F3-8AFD1B1118B3}" srcOrd="16" destOrd="0" presId="urn:microsoft.com/office/officeart/2005/8/layout/bProcess4"/>
    <dgm:cxn modelId="{E7D8D5D6-4876-A242-98F6-B33863BB943C}" type="presParOf" srcId="{00190FBD-13DF-814E-B7F3-8AFD1B1118B3}" destId="{9374F6DD-5C33-2949-9DC7-A7880D8382C7}" srcOrd="0" destOrd="0" presId="urn:microsoft.com/office/officeart/2005/8/layout/bProcess4"/>
    <dgm:cxn modelId="{8EC2FB36-7DAE-B344-A865-91DD49C99946}" type="presParOf" srcId="{00190FBD-13DF-814E-B7F3-8AFD1B1118B3}" destId="{CD133C4E-34C7-1E48-A04D-D7BDC157C7AE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B9D7EC-CCA9-444A-AF76-0A977590B9CA}" type="doc">
      <dgm:prSet loTypeId="urn:microsoft.com/office/officeart/2005/8/layout/target1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5B2D72-BC72-DF4A-A9AD-3A344B5D1AD6}">
      <dgm:prSet phldrT="[Text]"/>
      <dgm:spPr/>
      <dgm:t>
        <a:bodyPr/>
        <a:lstStyle/>
        <a:p>
          <a:r>
            <a:rPr lang="en-US" dirty="0"/>
            <a:t>1)Entrepreneurial Background</a:t>
          </a:r>
        </a:p>
      </dgm:t>
    </dgm:pt>
    <dgm:pt modelId="{C417E622-392A-194F-AE25-A630CA9AB88B}" type="parTrans" cxnId="{75CF7528-6E1C-804B-B02E-A1E5686C9C09}">
      <dgm:prSet/>
      <dgm:spPr/>
      <dgm:t>
        <a:bodyPr/>
        <a:lstStyle/>
        <a:p>
          <a:endParaRPr lang="en-US"/>
        </a:p>
      </dgm:t>
    </dgm:pt>
    <dgm:pt modelId="{C3898843-DA5A-0F4D-8775-B0F52533E989}" type="sibTrans" cxnId="{75CF7528-6E1C-804B-B02E-A1E5686C9C09}">
      <dgm:prSet/>
      <dgm:spPr/>
      <dgm:t>
        <a:bodyPr/>
        <a:lstStyle/>
        <a:p>
          <a:endParaRPr lang="en-US"/>
        </a:p>
      </dgm:t>
    </dgm:pt>
    <dgm:pt modelId="{5596DC82-F09D-F442-89A6-C28D0A38582E}">
      <dgm:prSet phldrT="[Text]"/>
      <dgm:spPr/>
      <dgm:t>
        <a:bodyPr/>
        <a:lstStyle/>
        <a:p>
          <a:r>
            <a:rPr lang="en-US" dirty="0"/>
            <a:t>2)Outcomes in Development</a:t>
          </a:r>
        </a:p>
      </dgm:t>
    </dgm:pt>
    <dgm:pt modelId="{86679AAC-DA96-E446-B95C-6924D3EF26B0}" type="parTrans" cxnId="{0D8ECEFD-F631-5E49-A8F6-51D54FA07FB3}">
      <dgm:prSet/>
      <dgm:spPr/>
      <dgm:t>
        <a:bodyPr/>
        <a:lstStyle/>
        <a:p>
          <a:endParaRPr lang="en-US"/>
        </a:p>
      </dgm:t>
    </dgm:pt>
    <dgm:pt modelId="{23876036-F3A5-3147-8A2C-AD7BCE6C30C8}" type="sibTrans" cxnId="{0D8ECEFD-F631-5E49-A8F6-51D54FA07FB3}">
      <dgm:prSet/>
      <dgm:spPr/>
      <dgm:t>
        <a:bodyPr/>
        <a:lstStyle/>
        <a:p>
          <a:endParaRPr lang="en-US"/>
        </a:p>
      </dgm:t>
    </dgm:pt>
    <dgm:pt modelId="{65543F4D-94A8-4A45-872C-0E1FA86C367E}">
      <dgm:prSet phldrT="[Text]"/>
      <dgm:spPr/>
      <dgm:t>
        <a:bodyPr/>
        <a:lstStyle/>
        <a:p>
          <a:r>
            <a:rPr lang="en-US" dirty="0"/>
            <a:t>3)Room to Contribute to Literature</a:t>
          </a:r>
        </a:p>
      </dgm:t>
    </dgm:pt>
    <dgm:pt modelId="{5C818DED-0D64-7440-B974-F4AD6B86816C}" type="parTrans" cxnId="{E2780456-0194-9846-A511-0E2CEFF6EE6D}">
      <dgm:prSet/>
      <dgm:spPr/>
      <dgm:t>
        <a:bodyPr/>
        <a:lstStyle/>
        <a:p>
          <a:endParaRPr lang="en-US"/>
        </a:p>
      </dgm:t>
    </dgm:pt>
    <dgm:pt modelId="{BDB87FAD-E1B2-B64A-B6E1-CF85CA8EC293}" type="sibTrans" cxnId="{E2780456-0194-9846-A511-0E2CEFF6EE6D}">
      <dgm:prSet/>
      <dgm:spPr/>
      <dgm:t>
        <a:bodyPr/>
        <a:lstStyle/>
        <a:p>
          <a:endParaRPr lang="en-US"/>
        </a:p>
      </dgm:t>
    </dgm:pt>
    <dgm:pt modelId="{5F99A23D-8CDE-0649-9D9F-F903E05DB035}" type="pres">
      <dgm:prSet presAssocID="{9EB9D7EC-CCA9-444A-AF76-0A977590B9CA}" presName="composite" presStyleCnt="0">
        <dgm:presLayoutVars>
          <dgm:chMax val="5"/>
          <dgm:dir/>
          <dgm:resizeHandles val="exact"/>
        </dgm:presLayoutVars>
      </dgm:prSet>
      <dgm:spPr/>
    </dgm:pt>
    <dgm:pt modelId="{7BBB1EC2-5066-1442-A9DC-6B8BD5D9B7AB}" type="pres">
      <dgm:prSet presAssocID="{F95B2D72-BC72-DF4A-A9AD-3A344B5D1AD6}" presName="circle1" presStyleLbl="lnNode1" presStyleIdx="0" presStyleCnt="3"/>
      <dgm:spPr/>
    </dgm:pt>
    <dgm:pt modelId="{2EB1FCCE-F856-C04D-9B68-D47FE726FE09}" type="pres">
      <dgm:prSet presAssocID="{F95B2D72-BC72-DF4A-A9AD-3A344B5D1AD6}" presName="text1" presStyleLbl="revTx" presStyleIdx="0" presStyleCnt="3">
        <dgm:presLayoutVars>
          <dgm:bulletEnabled val="1"/>
        </dgm:presLayoutVars>
      </dgm:prSet>
      <dgm:spPr/>
    </dgm:pt>
    <dgm:pt modelId="{C387F50A-9ED4-B048-A70C-610AE3046BAF}" type="pres">
      <dgm:prSet presAssocID="{F95B2D72-BC72-DF4A-A9AD-3A344B5D1AD6}" presName="line1" presStyleLbl="callout" presStyleIdx="0" presStyleCnt="6"/>
      <dgm:spPr/>
    </dgm:pt>
    <dgm:pt modelId="{C803E807-ABC8-5B43-8DFB-A8E7EBCDCF1A}" type="pres">
      <dgm:prSet presAssocID="{F95B2D72-BC72-DF4A-A9AD-3A344B5D1AD6}" presName="d1" presStyleLbl="callout" presStyleIdx="1" presStyleCnt="6"/>
      <dgm:spPr/>
    </dgm:pt>
    <dgm:pt modelId="{DE9D88AB-09F7-FF4C-9A22-D452AC329ED1}" type="pres">
      <dgm:prSet presAssocID="{5596DC82-F09D-F442-89A6-C28D0A38582E}" presName="circle2" presStyleLbl="lnNode1" presStyleIdx="1" presStyleCnt="3"/>
      <dgm:spPr/>
    </dgm:pt>
    <dgm:pt modelId="{0603F31D-E576-D041-A0EE-5C5ED8EAB6FB}" type="pres">
      <dgm:prSet presAssocID="{5596DC82-F09D-F442-89A6-C28D0A38582E}" presName="text2" presStyleLbl="revTx" presStyleIdx="1" presStyleCnt="3">
        <dgm:presLayoutVars>
          <dgm:bulletEnabled val="1"/>
        </dgm:presLayoutVars>
      </dgm:prSet>
      <dgm:spPr/>
    </dgm:pt>
    <dgm:pt modelId="{18FE2CB4-56EF-5443-9B21-B4C890E7B114}" type="pres">
      <dgm:prSet presAssocID="{5596DC82-F09D-F442-89A6-C28D0A38582E}" presName="line2" presStyleLbl="callout" presStyleIdx="2" presStyleCnt="6"/>
      <dgm:spPr/>
    </dgm:pt>
    <dgm:pt modelId="{EFA4D2C8-A397-F246-8AA6-C37243260606}" type="pres">
      <dgm:prSet presAssocID="{5596DC82-F09D-F442-89A6-C28D0A38582E}" presName="d2" presStyleLbl="callout" presStyleIdx="3" presStyleCnt="6"/>
      <dgm:spPr/>
    </dgm:pt>
    <dgm:pt modelId="{FA73C1A6-CF1C-6A4F-B8B1-CAC838741E87}" type="pres">
      <dgm:prSet presAssocID="{65543F4D-94A8-4A45-872C-0E1FA86C367E}" presName="circle3" presStyleLbl="lnNode1" presStyleIdx="2" presStyleCnt="3"/>
      <dgm:spPr/>
    </dgm:pt>
    <dgm:pt modelId="{79D466F4-0C4D-8448-A402-20FD37EB7B5C}" type="pres">
      <dgm:prSet presAssocID="{65543F4D-94A8-4A45-872C-0E1FA86C367E}" presName="text3" presStyleLbl="revTx" presStyleIdx="2" presStyleCnt="3">
        <dgm:presLayoutVars>
          <dgm:bulletEnabled val="1"/>
        </dgm:presLayoutVars>
      </dgm:prSet>
      <dgm:spPr/>
    </dgm:pt>
    <dgm:pt modelId="{BDDAE037-19AE-5D49-9414-411C3AC0A9E3}" type="pres">
      <dgm:prSet presAssocID="{65543F4D-94A8-4A45-872C-0E1FA86C367E}" presName="line3" presStyleLbl="callout" presStyleIdx="4" presStyleCnt="6"/>
      <dgm:spPr/>
    </dgm:pt>
    <dgm:pt modelId="{7997645F-DA5F-714E-9D52-C75A52E1F2E5}" type="pres">
      <dgm:prSet presAssocID="{65543F4D-94A8-4A45-872C-0E1FA86C367E}" presName="d3" presStyleLbl="callout" presStyleIdx="5" presStyleCnt="6"/>
      <dgm:spPr/>
    </dgm:pt>
  </dgm:ptLst>
  <dgm:cxnLst>
    <dgm:cxn modelId="{75CF7528-6E1C-804B-B02E-A1E5686C9C09}" srcId="{9EB9D7EC-CCA9-444A-AF76-0A977590B9CA}" destId="{F95B2D72-BC72-DF4A-A9AD-3A344B5D1AD6}" srcOrd="0" destOrd="0" parTransId="{C417E622-392A-194F-AE25-A630CA9AB88B}" sibTransId="{C3898843-DA5A-0F4D-8775-B0F52533E989}"/>
    <dgm:cxn modelId="{62FDC542-7BC6-5040-B9F9-366497B88848}" type="presOf" srcId="{5596DC82-F09D-F442-89A6-C28D0A38582E}" destId="{0603F31D-E576-D041-A0EE-5C5ED8EAB6FB}" srcOrd="0" destOrd="0" presId="urn:microsoft.com/office/officeart/2005/8/layout/target1"/>
    <dgm:cxn modelId="{E2780456-0194-9846-A511-0E2CEFF6EE6D}" srcId="{9EB9D7EC-CCA9-444A-AF76-0A977590B9CA}" destId="{65543F4D-94A8-4A45-872C-0E1FA86C367E}" srcOrd="2" destOrd="0" parTransId="{5C818DED-0D64-7440-B974-F4AD6B86816C}" sibTransId="{BDB87FAD-E1B2-B64A-B6E1-CF85CA8EC293}"/>
    <dgm:cxn modelId="{9BFA9E82-B2F7-C643-8F3E-17ADAE60CE35}" type="presOf" srcId="{65543F4D-94A8-4A45-872C-0E1FA86C367E}" destId="{79D466F4-0C4D-8448-A402-20FD37EB7B5C}" srcOrd="0" destOrd="0" presId="urn:microsoft.com/office/officeart/2005/8/layout/target1"/>
    <dgm:cxn modelId="{88CA51D4-C7AF-AB46-8253-FEE4D1931335}" type="presOf" srcId="{9EB9D7EC-CCA9-444A-AF76-0A977590B9CA}" destId="{5F99A23D-8CDE-0649-9D9F-F903E05DB035}" srcOrd="0" destOrd="0" presId="urn:microsoft.com/office/officeart/2005/8/layout/target1"/>
    <dgm:cxn modelId="{644AC6E1-7DED-F541-876E-7465C5048573}" type="presOf" srcId="{F95B2D72-BC72-DF4A-A9AD-3A344B5D1AD6}" destId="{2EB1FCCE-F856-C04D-9B68-D47FE726FE09}" srcOrd="0" destOrd="0" presId="urn:microsoft.com/office/officeart/2005/8/layout/target1"/>
    <dgm:cxn modelId="{0D8ECEFD-F631-5E49-A8F6-51D54FA07FB3}" srcId="{9EB9D7EC-CCA9-444A-AF76-0A977590B9CA}" destId="{5596DC82-F09D-F442-89A6-C28D0A38582E}" srcOrd="1" destOrd="0" parTransId="{86679AAC-DA96-E446-B95C-6924D3EF26B0}" sibTransId="{23876036-F3A5-3147-8A2C-AD7BCE6C30C8}"/>
    <dgm:cxn modelId="{BE60CE1B-18F1-C74D-8CED-A868B50050AB}" type="presParOf" srcId="{5F99A23D-8CDE-0649-9D9F-F903E05DB035}" destId="{7BBB1EC2-5066-1442-A9DC-6B8BD5D9B7AB}" srcOrd="0" destOrd="0" presId="urn:microsoft.com/office/officeart/2005/8/layout/target1"/>
    <dgm:cxn modelId="{11D00F65-D018-0843-B701-6360EAF5FB4E}" type="presParOf" srcId="{5F99A23D-8CDE-0649-9D9F-F903E05DB035}" destId="{2EB1FCCE-F856-C04D-9B68-D47FE726FE09}" srcOrd="1" destOrd="0" presId="urn:microsoft.com/office/officeart/2005/8/layout/target1"/>
    <dgm:cxn modelId="{6A4B523C-F61E-DE4B-A817-EDEAE97667D2}" type="presParOf" srcId="{5F99A23D-8CDE-0649-9D9F-F903E05DB035}" destId="{C387F50A-9ED4-B048-A70C-610AE3046BAF}" srcOrd="2" destOrd="0" presId="urn:microsoft.com/office/officeart/2005/8/layout/target1"/>
    <dgm:cxn modelId="{A6EB22A9-C13B-F94D-B6F1-C16E14929587}" type="presParOf" srcId="{5F99A23D-8CDE-0649-9D9F-F903E05DB035}" destId="{C803E807-ABC8-5B43-8DFB-A8E7EBCDCF1A}" srcOrd="3" destOrd="0" presId="urn:microsoft.com/office/officeart/2005/8/layout/target1"/>
    <dgm:cxn modelId="{27FA8CF4-42D8-404A-B58F-7E6F95C152E6}" type="presParOf" srcId="{5F99A23D-8CDE-0649-9D9F-F903E05DB035}" destId="{DE9D88AB-09F7-FF4C-9A22-D452AC329ED1}" srcOrd="4" destOrd="0" presId="urn:microsoft.com/office/officeart/2005/8/layout/target1"/>
    <dgm:cxn modelId="{B92D957F-07A9-7D47-AFB8-1297B482433F}" type="presParOf" srcId="{5F99A23D-8CDE-0649-9D9F-F903E05DB035}" destId="{0603F31D-E576-D041-A0EE-5C5ED8EAB6FB}" srcOrd="5" destOrd="0" presId="urn:microsoft.com/office/officeart/2005/8/layout/target1"/>
    <dgm:cxn modelId="{92A4AD68-3683-E54E-B7ED-5D8FA5575EC9}" type="presParOf" srcId="{5F99A23D-8CDE-0649-9D9F-F903E05DB035}" destId="{18FE2CB4-56EF-5443-9B21-B4C890E7B114}" srcOrd="6" destOrd="0" presId="urn:microsoft.com/office/officeart/2005/8/layout/target1"/>
    <dgm:cxn modelId="{43DDED66-CC9B-9845-91EF-BBF8C533FEFA}" type="presParOf" srcId="{5F99A23D-8CDE-0649-9D9F-F903E05DB035}" destId="{EFA4D2C8-A397-F246-8AA6-C37243260606}" srcOrd="7" destOrd="0" presId="urn:microsoft.com/office/officeart/2005/8/layout/target1"/>
    <dgm:cxn modelId="{DE336062-BEAC-E846-908D-39D39C2D884B}" type="presParOf" srcId="{5F99A23D-8CDE-0649-9D9F-F903E05DB035}" destId="{FA73C1A6-CF1C-6A4F-B8B1-CAC838741E87}" srcOrd="8" destOrd="0" presId="urn:microsoft.com/office/officeart/2005/8/layout/target1"/>
    <dgm:cxn modelId="{E3DC91BC-80F9-EC40-B998-C1E779D772C1}" type="presParOf" srcId="{5F99A23D-8CDE-0649-9D9F-F903E05DB035}" destId="{79D466F4-0C4D-8448-A402-20FD37EB7B5C}" srcOrd="9" destOrd="0" presId="urn:microsoft.com/office/officeart/2005/8/layout/target1"/>
    <dgm:cxn modelId="{9E2DD5D3-AE71-BF49-A3F0-5A8DBFD2435F}" type="presParOf" srcId="{5F99A23D-8CDE-0649-9D9F-F903E05DB035}" destId="{BDDAE037-19AE-5D49-9414-411C3AC0A9E3}" srcOrd="10" destOrd="0" presId="urn:microsoft.com/office/officeart/2005/8/layout/target1"/>
    <dgm:cxn modelId="{7F5B709B-D860-8143-90C7-50C13D8ECF23}" type="presParOf" srcId="{5F99A23D-8CDE-0649-9D9F-F903E05DB035}" destId="{7997645F-DA5F-714E-9D52-C75A52E1F2E5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6EE9A2-2F9C-8C4B-97FF-65FF3F1BBC61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4610B4-1F86-2040-B278-3DDB37DEF27C}">
      <dgm:prSet phldrT="[Text]"/>
      <dgm:spPr/>
      <dgm:t>
        <a:bodyPr/>
        <a:lstStyle/>
        <a:p>
          <a:r>
            <a:rPr lang="en-US" dirty="0"/>
            <a:t>Access to Capital</a:t>
          </a:r>
        </a:p>
      </dgm:t>
    </dgm:pt>
    <dgm:pt modelId="{8FD21C69-6C89-514A-A024-66A13E5ECB36}" type="parTrans" cxnId="{E01350AD-9002-8946-971E-9B30378782FE}">
      <dgm:prSet/>
      <dgm:spPr/>
      <dgm:t>
        <a:bodyPr/>
        <a:lstStyle/>
        <a:p>
          <a:endParaRPr lang="en-US"/>
        </a:p>
      </dgm:t>
    </dgm:pt>
    <dgm:pt modelId="{52F4028B-C55D-C740-8CA2-F8A8C1073CCE}" type="sibTrans" cxnId="{E01350AD-9002-8946-971E-9B30378782FE}">
      <dgm:prSet/>
      <dgm:spPr/>
      <dgm:t>
        <a:bodyPr/>
        <a:lstStyle/>
        <a:p>
          <a:endParaRPr lang="en-US"/>
        </a:p>
      </dgm:t>
    </dgm:pt>
    <dgm:pt modelId="{8658C967-8CA3-5044-89B2-5DBF4B958A46}">
      <dgm:prSet phldrT="[Text]"/>
      <dgm:spPr/>
      <dgm:t>
        <a:bodyPr/>
        <a:lstStyle/>
        <a:p>
          <a:r>
            <a:rPr lang="en-US" dirty="0"/>
            <a:t>Reduction in liquidity restraints supports risk-taking</a:t>
          </a:r>
        </a:p>
      </dgm:t>
    </dgm:pt>
    <dgm:pt modelId="{6AE8DB2C-D86E-2C40-8839-74A53233AA7D}" type="parTrans" cxnId="{2413C8D8-F1F3-F846-809B-FB6B5EFAC370}">
      <dgm:prSet/>
      <dgm:spPr/>
      <dgm:t>
        <a:bodyPr/>
        <a:lstStyle/>
        <a:p>
          <a:endParaRPr lang="en-US"/>
        </a:p>
      </dgm:t>
    </dgm:pt>
    <dgm:pt modelId="{CEFE7923-CD6C-6044-8CDD-8A061E66035A}" type="sibTrans" cxnId="{2413C8D8-F1F3-F846-809B-FB6B5EFAC370}">
      <dgm:prSet/>
      <dgm:spPr/>
      <dgm:t>
        <a:bodyPr/>
        <a:lstStyle/>
        <a:p>
          <a:endParaRPr lang="en-US"/>
        </a:p>
      </dgm:t>
    </dgm:pt>
    <dgm:pt modelId="{CFFB66D4-0259-094C-8658-ECEBB84A3C83}">
      <dgm:prSet phldrT="[Text]"/>
      <dgm:spPr/>
      <dgm:t>
        <a:bodyPr/>
        <a:lstStyle/>
        <a:p>
          <a:r>
            <a:rPr lang="en-US" dirty="0"/>
            <a:t>Strong correlation between financial access and investment behavior (</a:t>
          </a:r>
          <a:r>
            <a:rPr lang="en-US" dirty="0" err="1"/>
            <a:t>Demirgüç</a:t>
          </a:r>
          <a:r>
            <a:rPr lang="en-US" dirty="0"/>
            <a:t>-Kunt et al., 2022)</a:t>
          </a:r>
        </a:p>
      </dgm:t>
    </dgm:pt>
    <dgm:pt modelId="{A09F24A9-2AF9-8A49-B2C4-B210E2AE66B1}" type="parTrans" cxnId="{E3DE9221-E0A5-E14A-B5FF-56032EA42A2C}">
      <dgm:prSet/>
      <dgm:spPr/>
      <dgm:t>
        <a:bodyPr/>
        <a:lstStyle/>
        <a:p>
          <a:endParaRPr lang="en-US"/>
        </a:p>
      </dgm:t>
    </dgm:pt>
    <dgm:pt modelId="{D360CFBF-BA28-6743-BAAC-74927305FA9A}" type="sibTrans" cxnId="{E3DE9221-E0A5-E14A-B5FF-56032EA42A2C}">
      <dgm:prSet/>
      <dgm:spPr/>
      <dgm:t>
        <a:bodyPr/>
        <a:lstStyle/>
        <a:p>
          <a:endParaRPr lang="en-US"/>
        </a:p>
      </dgm:t>
    </dgm:pt>
    <dgm:pt modelId="{99073E62-E353-E24E-B266-B7E286F931B8}">
      <dgm:prSet phldrT="[Text]"/>
      <dgm:spPr/>
      <dgm:t>
        <a:bodyPr/>
        <a:lstStyle/>
        <a:p>
          <a:r>
            <a:rPr lang="en-US" dirty="0"/>
            <a:t>Education &amp; Human Capital</a:t>
          </a:r>
        </a:p>
      </dgm:t>
    </dgm:pt>
    <dgm:pt modelId="{1A58785F-3EB9-1B43-95C7-71A9A80E3EB8}" type="parTrans" cxnId="{1E8AF5AD-3771-6244-86F4-D540D66117FA}">
      <dgm:prSet/>
      <dgm:spPr/>
      <dgm:t>
        <a:bodyPr/>
        <a:lstStyle/>
        <a:p>
          <a:endParaRPr lang="en-US"/>
        </a:p>
      </dgm:t>
    </dgm:pt>
    <dgm:pt modelId="{73968A65-73DE-8E4F-808B-E0A8A2C3E437}" type="sibTrans" cxnId="{1E8AF5AD-3771-6244-86F4-D540D66117FA}">
      <dgm:prSet/>
      <dgm:spPr/>
      <dgm:t>
        <a:bodyPr/>
        <a:lstStyle/>
        <a:p>
          <a:endParaRPr lang="en-US"/>
        </a:p>
      </dgm:t>
    </dgm:pt>
    <dgm:pt modelId="{3AEDBA09-39F8-704F-BD62-BEB6A7E10001}">
      <dgm:prSet phldrT="[Text]"/>
      <dgm:spPr/>
      <dgm:t>
        <a:bodyPr/>
        <a:lstStyle/>
        <a:p>
          <a:r>
            <a:rPr lang="en-US" dirty="0"/>
            <a:t>Becker (1964) and others link education with startup success — but not always.</a:t>
          </a:r>
        </a:p>
      </dgm:t>
    </dgm:pt>
    <dgm:pt modelId="{C6911948-1A17-0543-93B5-601512480347}" type="parTrans" cxnId="{1599E4DE-126A-7A43-885E-CFF786B78E47}">
      <dgm:prSet/>
      <dgm:spPr/>
      <dgm:t>
        <a:bodyPr/>
        <a:lstStyle/>
        <a:p>
          <a:endParaRPr lang="en-US"/>
        </a:p>
      </dgm:t>
    </dgm:pt>
    <dgm:pt modelId="{A2CB7992-D874-2746-9D84-AF179BE49F68}" type="sibTrans" cxnId="{1599E4DE-126A-7A43-885E-CFF786B78E47}">
      <dgm:prSet/>
      <dgm:spPr/>
      <dgm:t>
        <a:bodyPr/>
        <a:lstStyle/>
        <a:p>
          <a:endParaRPr lang="en-US"/>
        </a:p>
      </dgm:t>
    </dgm:pt>
    <dgm:pt modelId="{DC202D89-92B9-EE42-B080-4F5C86E33807}">
      <dgm:prSet phldrT="[Text]"/>
      <dgm:spPr/>
      <dgm:t>
        <a:bodyPr/>
        <a:lstStyle/>
        <a:p>
          <a:r>
            <a:rPr lang="en-US" dirty="0"/>
            <a:t>In some regions, educated individuals opt out of entrepreneurship in favor of high-skill employment (Amorós &amp; Bosma, 2014).</a:t>
          </a:r>
        </a:p>
      </dgm:t>
    </dgm:pt>
    <dgm:pt modelId="{2183B295-B441-E541-B765-A00F04ACDE53}" type="parTrans" cxnId="{8A755C15-80A4-F24B-B3BA-AFD1B2A1E9A9}">
      <dgm:prSet/>
      <dgm:spPr/>
      <dgm:t>
        <a:bodyPr/>
        <a:lstStyle/>
        <a:p>
          <a:endParaRPr lang="en-US"/>
        </a:p>
      </dgm:t>
    </dgm:pt>
    <dgm:pt modelId="{0E405FFF-0DC4-384C-BD4C-2FC0BA09A744}" type="sibTrans" cxnId="{8A755C15-80A4-F24B-B3BA-AFD1B2A1E9A9}">
      <dgm:prSet/>
      <dgm:spPr/>
      <dgm:t>
        <a:bodyPr/>
        <a:lstStyle/>
        <a:p>
          <a:endParaRPr lang="en-US"/>
        </a:p>
      </dgm:t>
    </dgm:pt>
    <dgm:pt modelId="{F3417919-1C07-CA46-AA7F-1893DCB0C364}">
      <dgm:prSet/>
      <dgm:spPr/>
      <dgm:t>
        <a:bodyPr/>
        <a:lstStyle/>
        <a:p>
          <a:r>
            <a:rPr lang="en-US" dirty="0"/>
            <a:t>Government Institutions</a:t>
          </a:r>
        </a:p>
      </dgm:t>
    </dgm:pt>
    <dgm:pt modelId="{B97F8AD1-8111-6943-B462-E15BC4745E25}" type="parTrans" cxnId="{5E6849C7-09BC-764B-8A4F-EA4198E44D42}">
      <dgm:prSet/>
      <dgm:spPr/>
      <dgm:t>
        <a:bodyPr/>
        <a:lstStyle/>
        <a:p>
          <a:endParaRPr lang="en-US"/>
        </a:p>
      </dgm:t>
    </dgm:pt>
    <dgm:pt modelId="{08BC128C-EF64-A448-8706-1A1757F07F66}" type="sibTrans" cxnId="{5E6849C7-09BC-764B-8A4F-EA4198E44D42}">
      <dgm:prSet/>
      <dgm:spPr/>
      <dgm:t>
        <a:bodyPr/>
        <a:lstStyle/>
        <a:p>
          <a:endParaRPr lang="en-US"/>
        </a:p>
      </dgm:t>
    </dgm:pt>
    <dgm:pt modelId="{4EFCEC0E-768A-8649-8122-56D7C0C97417}">
      <dgm:prSet/>
      <dgm:spPr/>
      <dgm:t>
        <a:bodyPr/>
        <a:lstStyle/>
        <a:p>
          <a:r>
            <a:rPr lang="en-US" dirty="0"/>
            <a:t>Women face higher barriers: legal restrictions, access to finance, administrative burdens (Minniti &amp; Naudé, 2010).</a:t>
          </a:r>
        </a:p>
      </dgm:t>
    </dgm:pt>
    <dgm:pt modelId="{EA0C21D5-766D-3246-A813-196DF23AB7E2}" type="parTrans" cxnId="{8CE89232-6494-7D43-82A6-CD16CC1565B0}">
      <dgm:prSet/>
      <dgm:spPr/>
      <dgm:t>
        <a:bodyPr/>
        <a:lstStyle/>
        <a:p>
          <a:endParaRPr lang="en-US"/>
        </a:p>
      </dgm:t>
    </dgm:pt>
    <dgm:pt modelId="{6DFACFD1-97DE-C842-B3A2-296CA8E7E4F1}" type="sibTrans" cxnId="{8CE89232-6494-7D43-82A6-CD16CC1565B0}">
      <dgm:prSet/>
      <dgm:spPr/>
      <dgm:t>
        <a:bodyPr/>
        <a:lstStyle/>
        <a:p>
          <a:endParaRPr lang="en-US"/>
        </a:p>
      </dgm:t>
    </dgm:pt>
    <dgm:pt modelId="{F5AC45F1-2948-BD4E-9DEE-F36BCB0B9A52}">
      <dgm:prSet/>
      <dgm:spPr/>
      <dgm:t>
        <a:bodyPr/>
        <a:lstStyle/>
        <a:p>
          <a:r>
            <a:rPr lang="en-US" dirty="0"/>
            <a:t>Regulatory quality, rule of law, and political stability are correlated with SME formation. (Aidis et al., 2008)</a:t>
          </a:r>
        </a:p>
      </dgm:t>
    </dgm:pt>
    <dgm:pt modelId="{1F4841C9-BD67-8648-B868-39ED9F8ABFA3}" type="parTrans" cxnId="{CC0944F0-4E66-3845-9740-096A739E6F9C}">
      <dgm:prSet/>
      <dgm:spPr/>
      <dgm:t>
        <a:bodyPr/>
        <a:lstStyle/>
        <a:p>
          <a:endParaRPr lang="en-US"/>
        </a:p>
      </dgm:t>
    </dgm:pt>
    <dgm:pt modelId="{FE5CD671-F185-794C-ACDE-3748298E9F0B}" type="sibTrans" cxnId="{CC0944F0-4E66-3845-9740-096A739E6F9C}">
      <dgm:prSet/>
      <dgm:spPr/>
      <dgm:t>
        <a:bodyPr/>
        <a:lstStyle/>
        <a:p>
          <a:endParaRPr lang="en-US"/>
        </a:p>
      </dgm:t>
    </dgm:pt>
    <dgm:pt modelId="{76D05386-9F5E-894E-9BE0-C862B478EAED}">
      <dgm:prSet/>
      <dgm:spPr/>
      <dgm:t>
        <a:bodyPr/>
        <a:lstStyle/>
        <a:p>
          <a:r>
            <a:rPr lang="en-US" dirty="0"/>
            <a:t>Gender Equity</a:t>
          </a:r>
        </a:p>
      </dgm:t>
    </dgm:pt>
    <dgm:pt modelId="{F6E3212E-44B8-314C-93FC-446B500DBFC3}" type="parTrans" cxnId="{56492DB2-709C-424E-AAB2-55B7E0AC0A59}">
      <dgm:prSet/>
      <dgm:spPr/>
      <dgm:t>
        <a:bodyPr/>
        <a:lstStyle/>
        <a:p>
          <a:endParaRPr lang="en-US"/>
        </a:p>
      </dgm:t>
    </dgm:pt>
    <dgm:pt modelId="{CBE9F538-6A54-7A47-BF24-4712A2FA1100}" type="sibTrans" cxnId="{56492DB2-709C-424E-AAB2-55B7E0AC0A59}">
      <dgm:prSet/>
      <dgm:spPr/>
      <dgm:t>
        <a:bodyPr/>
        <a:lstStyle/>
        <a:p>
          <a:endParaRPr lang="en-US"/>
        </a:p>
      </dgm:t>
    </dgm:pt>
    <dgm:pt modelId="{158FEC1E-C3F2-CD45-80CF-2A61ADE03C48}">
      <dgm:prSet phldrT="[Text]"/>
      <dgm:spPr/>
      <dgm:t>
        <a:bodyPr/>
        <a:lstStyle/>
        <a:p>
          <a:endParaRPr lang="en-US" dirty="0"/>
        </a:p>
      </dgm:t>
    </dgm:pt>
    <dgm:pt modelId="{C88648A1-F2F7-AE41-A82D-714700DFD620}" type="parTrans" cxnId="{CCD33AB2-CED0-6545-B48B-3FB322F18DCF}">
      <dgm:prSet/>
      <dgm:spPr/>
      <dgm:t>
        <a:bodyPr/>
        <a:lstStyle/>
        <a:p>
          <a:endParaRPr lang="en-US"/>
        </a:p>
      </dgm:t>
    </dgm:pt>
    <dgm:pt modelId="{9C5342BA-2474-E343-B8D2-3927F18EA191}" type="sibTrans" cxnId="{CCD33AB2-CED0-6545-B48B-3FB322F18DCF}">
      <dgm:prSet/>
      <dgm:spPr/>
      <dgm:t>
        <a:bodyPr/>
        <a:lstStyle/>
        <a:p>
          <a:endParaRPr lang="en-US"/>
        </a:p>
      </dgm:t>
    </dgm:pt>
    <dgm:pt modelId="{9493527F-BD1F-854B-8F60-AAAA6A94AF91}">
      <dgm:prSet phldrT="[Text]"/>
      <dgm:spPr/>
      <dgm:t>
        <a:bodyPr/>
        <a:lstStyle/>
        <a:p>
          <a:r>
            <a:rPr lang="en-US" u="sng" dirty="0"/>
            <a:t>But</a:t>
          </a:r>
          <a:r>
            <a:rPr lang="en-US" dirty="0"/>
            <a:t>: capital alone doesn’t foster startups unless paired with institutional trust and reform (Banerjee &amp; Duflo, 2011).</a:t>
          </a:r>
        </a:p>
      </dgm:t>
    </dgm:pt>
    <dgm:pt modelId="{FF2030FB-6386-E948-8C5F-21EC53301019}" type="parTrans" cxnId="{3F06CBC3-817C-104B-A0F8-3A05813D83B6}">
      <dgm:prSet/>
      <dgm:spPr/>
      <dgm:t>
        <a:bodyPr/>
        <a:lstStyle/>
        <a:p>
          <a:endParaRPr lang="en-US"/>
        </a:p>
      </dgm:t>
    </dgm:pt>
    <dgm:pt modelId="{EBB74E59-A2DF-F84A-AC0F-161A8E281FF6}" type="sibTrans" cxnId="{3F06CBC3-817C-104B-A0F8-3A05813D83B6}">
      <dgm:prSet/>
      <dgm:spPr/>
      <dgm:t>
        <a:bodyPr/>
        <a:lstStyle/>
        <a:p>
          <a:endParaRPr lang="en-US"/>
        </a:p>
      </dgm:t>
    </dgm:pt>
    <dgm:pt modelId="{B072B45A-F76E-8548-844B-908B21125782}">
      <dgm:prSet/>
      <dgm:spPr/>
      <dgm:t>
        <a:bodyPr/>
        <a:lstStyle/>
        <a:p>
          <a:r>
            <a:rPr lang="en-US" dirty="0"/>
            <a:t>Institutional quality shapes the cost, risk, and feasibility of forming new businesses.</a:t>
          </a:r>
        </a:p>
      </dgm:t>
    </dgm:pt>
    <dgm:pt modelId="{F8D442ED-31F1-7242-9C41-35C0B467C9A9}" type="parTrans" cxnId="{882683E1-1A34-8E4F-BF67-AB3CEE02EF90}">
      <dgm:prSet/>
      <dgm:spPr/>
      <dgm:t>
        <a:bodyPr/>
        <a:lstStyle/>
        <a:p>
          <a:endParaRPr lang="en-US"/>
        </a:p>
      </dgm:t>
    </dgm:pt>
    <dgm:pt modelId="{3F57B6E3-8834-574F-B9C2-B8B579F18CD7}" type="sibTrans" cxnId="{882683E1-1A34-8E4F-BF67-AB3CEE02EF90}">
      <dgm:prSet/>
      <dgm:spPr/>
      <dgm:t>
        <a:bodyPr/>
        <a:lstStyle/>
        <a:p>
          <a:endParaRPr lang="en-US"/>
        </a:p>
      </dgm:t>
    </dgm:pt>
    <dgm:pt modelId="{3BC7C4C6-560E-C341-B104-958C36D137DE}">
      <dgm:prSet/>
      <dgm:spPr/>
      <dgm:t>
        <a:bodyPr/>
        <a:lstStyle/>
        <a:p>
          <a:r>
            <a:rPr lang="en-US" dirty="0"/>
            <a:t>ILO (2018); Chen (2001): Women are disproportionately concentrated in informal sectors globally, often operating outside legal and financial systems.</a:t>
          </a:r>
        </a:p>
      </dgm:t>
    </dgm:pt>
    <dgm:pt modelId="{68EEBD66-1BE7-6141-B9D0-E4A05368007C}" type="parTrans" cxnId="{5289D2F9-9532-4F42-BE84-3F6E2F8C0A2F}">
      <dgm:prSet/>
      <dgm:spPr/>
      <dgm:t>
        <a:bodyPr/>
        <a:lstStyle/>
        <a:p>
          <a:endParaRPr lang="en-US"/>
        </a:p>
      </dgm:t>
    </dgm:pt>
    <dgm:pt modelId="{23D4CF6E-24A6-314C-8B41-4B8B27CB14BF}" type="sibTrans" cxnId="{5289D2F9-9532-4F42-BE84-3F6E2F8C0A2F}">
      <dgm:prSet/>
      <dgm:spPr/>
      <dgm:t>
        <a:bodyPr/>
        <a:lstStyle/>
        <a:p>
          <a:endParaRPr lang="en-US"/>
        </a:p>
      </dgm:t>
    </dgm:pt>
    <dgm:pt modelId="{21D0FE8E-E91C-AC4F-A491-C68ADDAF6104}">
      <dgm:prSet phldrT="[Text]"/>
      <dgm:spPr/>
      <dgm:t>
        <a:bodyPr/>
        <a:lstStyle/>
        <a:p>
          <a:r>
            <a:rPr lang="en-US" dirty="0"/>
            <a:t>Ie: “Brain Drain”</a:t>
          </a:r>
        </a:p>
      </dgm:t>
    </dgm:pt>
    <dgm:pt modelId="{C21CDAF2-7DE6-BC4B-AB92-3ABC3655EA8C}" type="parTrans" cxnId="{E350216E-2B52-0F4B-9B48-6F700AF6B864}">
      <dgm:prSet/>
      <dgm:spPr/>
      <dgm:t>
        <a:bodyPr/>
        <a:lstStyle/>
        <a:p>
          <a:endParaRPr lang="en-US"/>
        </a:p>
      </dgm:t>
    </dgm:pt>
    <dgm:pt modelId="{94370503-F6C9-3B4D-8342-8B323A664BCB}" type="sibTrans" cxnId="{E350216E-2B52-0F4B-9B48-6F700AF6B864}">
      <dgm:prSet/>
      <dgm:spPr/>
      <dgm:t>
        <a:bodyPr/>
        <a:lstStyle/>
        <a:p>
          <a:endParaRPr lang="en-US"/>
        </a:p>
      </dgm:t>
    </dgm:pt>
    <dgm:pt modelId="{8D17F64B-FF96-C04B-914F-BCB418815818}" type="pres">
      <dgm:prSet presAssocID="{DF6EE9A2-2F9C-8C4B-97FF-65FF3F1BBC61}" presName="Name0" presStyleCnt="0">
        <dgm:presLayoutVars>
          <dgm:dir/>
          <dgm:resizeHandles val="exact"/>
        </dgm:presLayoutVars>
      </dgm:prSet>
      <dgm:spPr/>
    </dgm:pt>
    <dgm:pt modelId="{5ACF8C30-5217-5045-9511-E5CFBC2BB0EF}" type="pres">
      <dgm:prSet presAssocID="{F84610B4-1F86-2040-B278-3DDB37DEF27C}" presName="node" presStyleLbl="node1" presStyleIdx="0" presStyleCnt="4">
        <dgm:presLayoutVars>
          <dgm:bulletEnabled val="1"/>
        </dgm:presLayoutVars>
      </dgm:prSet>
      <dgm:spPr/>
    </dgm:pt>
    <dgm:pt modelId="{558F395F-275F-E544-9108-3EEE011CE5B9}" type="pres">
      <dgm:prSet presAssocID="{52F4028B-C55D-C740-8CA2-F8A8C1073CCE}" presName="sibTrans" presStyleCnt="0"/>
      <dgm:spPr/>
    </dgm:pt>
    <dgm:pt modelId="{72957144-C659-4447-B756-56784F4C83DF}" type="pres">
      <dgm:prSet presAssocID="{F3417919-1C07-CA46-AA7F-1893DCB0C364}" presName="node" presStyleLbl="node1" presStyleIdx="1" presStyleCnt="4">
        <dgm:presLayoutVars>
          <dgm:bulletEnabled val="1"/>
        </dgm:presLayoutVars>
      </dgm:prSet>
      <dgm:spPr/>
    </dgm:pt>
    <dgm:pt modelId="{35D85CD4-B452-4349-BEAD-CD1F7EB45003}" type="pres">
      <dgm:prSet presAssocID="{08BC128C-EF64-A448-8706-1A1757F07F66}" presName="sibTrans" presStyleCnt="0"/>
      <dgm:spPr/>
    </dgm:pt>
    <dgm:pt modelId="{6D1F1D5D-F8B3-4F44-98C1-1F8CAAACBB08}" type="pres">
      <dgm:prSet presAssocID="{76D05386-9F5E-894E-9BE0-C862B478EAED}" presName="node" presStyleLbl="node1" presStyleIdx="2" presStyleCnt="4">
        <dgm:presLayoutVars>
          <dgm:bulletEnabled val="1"/>
        </dgm:presLayoutVars>
      </dgm:prSet>
      <dgm:spPr/>
    </dgm:pt>
    <dgm:pt modelId="{8A9993E4-B99C-B340-9FC6-6E993C748A11}" type="pres">
      <dgm:prSet presAssocID="{CBE9F538-6A54-7A47-BF24-4712A2FA1100}" presName="sibTrans" presStyleCnt="0"/>
      <dgm:spPr/>
    </dgm:pt>
    <dgm:pt modelId="{BAF36D69-E5FD-DC4C-8AD6-FB806E1ED32D}" type="pres">
      <dgm:prSet presAssocID="{99073E62-E353-E24E-B266-B7E286F931B8}" presName="node" presStyleLbl="node1" presStyleIdx="3" presStyleCnt="4">
        <dgm:presLayoutVars>
          <dgm:bulletEnabled val="1"/>
        </dgm:presLayoutVars>
      </dgm:prSet>
      <dgm:spPr/>
    </dgm:pt>
  </dgm:ptLst>
  <dgm:cxnLst>
    <dgm:cxn modelId="{980C2503-1188-0845-BFA6-93CF9EF5A9D0}" type="presOf" srcId="{CFFB66D4-0259-094C-8658-ECEBB84A3C83}" destId="{5ACF8C30-5217-5045-9511-E5CFBC2BB0EF}" srcOrd="0" destOrd="2" presId="urn:microsoft.com/office/officeart/2005/8/layout/hList6"/>
    <dgm:cxn modelId="{BF0EA608-8E4F-684E-8BC3-00DB5460539E}" type="presOf" srcId="{21D0FE8E-E91C-AC4F-A491-C68ADDAF6104}" destId="{BAF36D69-E5FD-DC4C-8AD6-FB806E1ED32D}" srcOrd="0" destOrd="3" presId="urn:microsoft.com/office/officeart/2005/8/layout/hList6"/>
    <dgm:cxn modelId="{CB56C009-AE73-A64B-B382-E2BD2CA80A83}" type="presOf" srcId="{9493527F-BD1F-854B-8F60-AAAA6A94AF91}" destId="{5ACF8C30-5217-5045-9511-E5CFBC2BB0EF}" srcOrd="0" destOrd="3" presId="urn:microsoft.com/office/officeart/2005/8/layout/hList6"/>
    <dgm:cxn modelId="{E838500B-6918-3241-B6B8-B1BA080E77D7}" type="presOf" srcId="{DC202D89-92B9-EE42-B080-4F5C86E33807}" destId="{BAF36D69-E5FD-DC4C-8AD6-FB806E1ED32D}" srcOrd="0" destOrd="2" presId="urn:microsoft.com/office/officeart/2005/8/layout/hList6"/>
    <dgm:cxn modelId="{8A755C15-80A4-F24B-B3BA-AFD1B2A1E9A9}" srcId="{99073E62-E353-E24E-B266-B7E286F931B8}" destId="{DC202D89-92B9-EE42-B080-4F5C86E33807}" srcOrd="1" destOrd="0" parTransId="{2183B295-B441-E541-B765-A00F04ACDE53}" sibTransId="{0E405FFF-0DC4-384C-BD4C-2FC0BA09A744}"/>
    <dgm:cxn modelId="{E3DE9221-E0A5-E14A-B5FF-56032EA42A2C}" srcId="{F84610B4-1F86-2040-B278-3DDB37DEF27C}" destId="{CFFB66D4-0259-094C-8658-ECEBB84A3C83}" srcOrd="1" destOrd="0" parTransId="{A09F24A9-2AF9-8A49-B2C4-B210E2AE66B1}" sibTransId="{D360CFBF-BA28-6743-BAAC-74927305FA9A}"/>
    <dgm:cxn modelId="{AE24B823-D8E5-E44C-993C-697B75AF9E23}" type="presOf" srcId="{3AEDBA09-39F8-704F-BD62-BEB6A7E10001}" destId="{BAF36D69-E5FD-DC4C-8AD6-FB806E1ED32D}" srcOrd="0" destOrd="1" presId="urn:microsoft.com/office/officeart/2005/8/layout/hList6"/>
    <dgm:cxn modelId="{8CE89232-6494-7D43-82A6-CD16CC1565B0}" srcId="{76D05386-9F5E-894E-9BE0-C862B478EAED}" destId="{4EFCEC0E-768A-8649-8122-56D7C0C97417}" srcOrd="0" destOrd="0" parTransId="{EA0C21D5-766D-3246-A813-196DF23AB7E2}" sibTransId="{6DFACFD1-97DE-C842-B3A2-296CA8E7E4F1}"/>
    <dgm:cxn modelId="{35B95748-645C-7548-AC0B-11744BFAF8CC}" type="presOf" srcId="{99073E62-E353-E24E-B266-B7E286F931B8}" destId="{BAF36D69-E5FD-DC4C-8AD6-FB806E1ED32D}" srcOrd="0" destOrd="0" presId="urn:microsoft.com/office/officeart/2005/8/layout/hList6"/>
    <dgm:cxn modelId="{E350216E-2B52-0F4B-9B48-6F700AF6B864}" srcId="{DC202D89-92B9-EE42-B080-4F5C86E33807}" destId="{21D0FE8E-E91C-AC4F-A491-C68ADDAF6104}" srcOrd="0" destOrd="0" parTransId="{C21CDAF2-7DE6-BC4B-AB92-3ABC3655EA8C}" sibTransId="{94370503-F6C9-3B4D-8342-8B323A664BCB}"/>
    <dgm:cxn modelId="{B65F0874-4DD3-D44F-82A8-032AD39499DD}" type="presOf" srcId="{76D05386-9F5E-894E-9BE0-C862B478EAED}" destId="{6D1F1D5D-F8B3-4F44-98C1-1F8CAAACBB08}" srcOrd="0" destOrd="0" presId="urn:microsoft.com/office/officeart/2005/8/layout/hList6"/>
    <dgm:cxn modelId="{D0AEAEA7-4E0D-274C-824D-C5A38607FB45}" type="presOf" srcId="{4EFCEC0E-768A-8649-8122-56D7C0C97417}" destId="{6D1F1D5D-F8B3-4F44-98C1-1F8CAAACBB08}" srcOrd="0" destOrd="1" presId="urn:microsoft.com/office/officeart/2005/8/layout/hList6"/>
    <dgm:cxn modelId="{E01350AD-9002-8946-971E-9B30378782FE}" srcId="{DF6EE9A2-2F9C-8C4B-97FF-65FF3F1BBC61}" destId="{F84610B4-1F86-2040-B278-3DDB37DEF27C}" srcOrd="0" destOrd="0" parTransId="{8FD21C69-6C89-514A-A024-66A13E5ECB36}" sibTransId="{52F4028B-C55D-C740-8CA2-F8A8C1073CCE}"/>
    <dgm:cxn modelId="{1E8AF5AD-3771-6244-86F4-D540D66117FA}" srcId="{DF6EE9A2-2F9C-8C4B-97FF-65FF3F1BBC61}" destId="{99073E62-E353-E24E-B266-B7E286F931B8}" srcOrd="3" destOrd="0" parTransId="{1A58785F-3EB9-1B43-95C7-71A9A80E3EB8}" sibTransId="{73968A65-73DE-8E4F-808B-E0A8A2C3E437}"/>
    <dgm:cxn modelId="{56492DB2-709C-424E-AAB2-55B7E0AC0A59}" srcId="{DF6EE9A2-2F9C-8C4B-97FF-65FF3F1BBC61}" destId="{76D05386-9F5E-894E-9BE0-C862B478EAED}" srcOrd="2" destOrd="0" parTransId="{F6E3212E-44B8-314C-93FC-446B500DBFC3}" sibTransId="{CBE9F538-6A54-7A47-BF24-4712A2FA1100}"/>
    <dgm:cxn modelId="{CCD33AB2-CED0-6545-B48B-3FB322F18DCF}" srcId="{F84610B4-1F86-2040-B278-3DDB37DEF27C}" destId="{158FEC1E-C3F2-CD45-80CF-2A61ADE03C48}" srcOrd="3" destOrd="0" parTransId="{C88648A1-F2F7-AE41-A82D-714700DFD620}" sibTransId="{9C5342BA-2474-E343-B8D2-3927F18EA191}"/>
    <dgm:cxn modelId="{BA2746B2-A844-BC45-9E46-D0D2E822BD3E}" type="presOf" srcId="{F3417919-1C07-CA46-AA7F-1893DCB0C364}" destId="{72957144-C659-4447-B756-56784F4C83DF}" srcOrd="0" destOrd="0" presId="urn:microsoft.com/office/officeart/2005/8/layout/hList6"/>
    <dgm:cxn modelId="{0D1F5AC0-7F43-9449-8315-4F64B5C268C7}" type="presOf" srcId="{B072B45A-F76E-8548-844B-908B21125782}" destId="{72957144-C659-4447-B756-56784F4C83DF}" srcOrd="0" destOrd="2" presId="urn:microsoft.com/office/officeart/2005/8/layout/hList6"/>
    <dgm:cxn modelId="{3F06CBC3-817C-104B-A0F8-3A05813D83B6}" srcId="{F84610B4-1F86-2040-B278-3DDB37DEF27C}" destId="{9493527F-BD1F-854B-8F60-AAAA6A94AF91}" srcOrd="2" destOrd="0" parTransId="{FF2030FB-6386-E948-8C5F-21EC53301019}" sibTransId="{EBB74E59-A2DF-F84A-AC0F-161A8E281FF6}"/>
    <dgm:cxn modelId="{A0C32FC7-38B4-EC4B-8C07-1BA100ED4327}" type="presOf" srcId="{F5AC45F1-2948-BD4E-9DEE-F36BCB0B9A52}" destId="{72957144-C659-4447-B756-56784F4C83DF}" srcOrd="0" destOrd="1" presId="urn:microsoft.com/office/officeart/2005/8/layout/hList6"/>
    <dgm:cxn modelId="{5E6849C7-09BC-764B-8A4F-EA4198E44D42}" srcId="{DF6EE9A2-2F9C-8C4B-97FF-65FF3F1BBC61}" destId="{F3417919-1C07-CA46-AA7F-1893DCB0C364}" srcOrd="1" destOrd="0" parTransId="{B97F8AD1-8111-6943-B462-E15BC4745E25}" sibTransId="{08BC128C-EF64-A448-8706-1A1757F07F66}"/>
    <dgm:cxn modelId="{2413C8D8-F1F3-F846-809B-FB6B5EFAC370}" srcId="{F84610B4-1F86-2040-B278-3DDB37DEF27C}" destId="{8658C967-8CA3-5044-89B2-5DBF4B958A46}" srcOrd="0" destOrd="0" parTransId="{6AE8DB2C-D86E-2C40-8839-74A53233AA7D}" sibTransId="{CEFE7923-CD6C-6044-8CDD-8A061E66035A}"/>
    <dgm:cxn modelId="{2E5CEADA-4CDC-E64E-B0B7-9644ADE11473}" type="presOf" srcId="{DF6EE9A2-2F9C-8C4B-97FF-65FF3F1BBC61}" destId="{8D17F64B-FF96-C04B-914F-BCB418815818}" srcOrd="0" destOrd="0" presId="urn:microsoft.com/office/officeart/2005/8/layout/hList6"/>
    <dgm:cxn modelId="{1599E4DE-126A-7A43-885E-CFF786B78E47}" srcId="{99073E62-E353-E24E-B266-B7E286F931B8}" destId="{3AEDBA09-39F8-704F-BD62-BEB6A7E10001}" srcOrd="0" destOrd="0" parTransId="{C6911948-1A17-0543-93B5-601512480347}" sibTransId="{A2CB7992-D874-2746-9D84-AF179BE49F68}"/>
    <dgm:cxn modelId="{8EE74AE1-8B1F-A44D-AC59-3A91F045DA2E}" type="presOf" srcId="{F84610B4-1F86-2040-B278-3DDB37DEF27C}" destId="{5ACF8C30-5217-5045-9511-E5CFBC2BB0EF}" srcOrd="0" destOrd="0" presId="urn:microsoft.com/office/officeart/2005/8/layout/hList6"/>
    <dgm:cxn modelId="{882683E1-1A34-8E4F-BF67-AB3CEE02EF90}" srcId="{F3417919-1C07-CA46-AA7F-1893DCB0C364}" destId="{B072B45A-F76E-8548-844B-908B21125782}" srcOrd="1" destOrd="0" parTransId="{F8D442ED-31F1-7242-9C41-35C0B467C9A9}" sibTransId="{3F57B6E3-8834-574F-B9C2-B8B579F18CD7}"/>
    <dgm:cxn modelId="{CC0944F0-4E66-3845-9740-096A739E6F9C}" srcId="{F3417919-1C07-CA46-AA7F-1893DCB0C364}" destId="{F5AC45F1-2948-BD4E-9DEE-F36BCB0B9A52}" srcOrd="0" destOrd="0" parTransId="{1F4841C9-BD67-8648-B868-39ED9F8ABFA3}" sibTransId="{FE5CD671-F185-794C-ACDE-3748298E9F0B}"/>
    <dgm:cxn modelId="{C5767EF1-56A4-B349-956B-0C1E6E48B3FE}" type="presOf" srcId="{3BC7C4C6-560E-C341-B104-958C36D137DE}" destId="{6D1F1D5D-F8B3-4F44-98C1-1F8CAAACBB08}" srcOrd="0" destOrd="2" presId="urn:microsoft.com/office/officeart/2005/8/layout/hList6"/>
    <dgm:cxn modelId="{B13E18F9-B20E-C447-A902-3CA07B426435}" type="presOf" srcId="{8658C967-8CA3-5044-89B2-5DBF4B958A46}" destId="{5ACF8C30-5217-5045-9511-E5CFBC2BB0EF}" srcOrd="0" destOrd="1" presId="urn:microsoft.com/office/officeart/2005/8/layout/hList6"/>
    <dgm:cxn modelId="{5289D2F9-9532-4F42-BE84-3F6E2F8C0A2F}" srcId="{76D05386-9F5E-894E-9BE0-C862B478EAED}" destId="{3BC7C4C6-560E-C341-B104-958C36D137DE}" srcOrd="1" destOrd="0" parTransId="{68EEBD66-1BE7-6141-B9D0-E4A05368007C}" sibTransId="{23D4CF6E-24A6-314C-8B41-4B8B27CB14BF}"/>
    <dgm:cxn modelId="{9ACCAFFF-5E41-6F41-BEF5-6C662108DFDE}" type="presOf" srcId="{158FEC1E-C3F2-CD45-80CF-2A61ADE03C48}" destId="{5ACF8C30-5217-5045-9511-E5CFBC2BB0EF}" srcOrd="0" destOrd="4" presId="urn:microsoft.com/office/officeart/2005/8/layout/hList6"/>
    <dgm:cxn modelId="{EB664F0C-9EB0-B84C-B965-80507077D668}" type="presParOf" srcId="{8D17F64B-FF96-C04B-914F-BCB418815818}" destId="{5ACF8C30-5217-5045-9511-E5CFBC2BB0EF}" srcOrd="0" destOrd="0" presId="urn:microsoft.com/office/officeart/2005/8/layout/hList6"/>
    <dgm:cxn modelId="{C7A13DFF-E5D1-E941-B3D2-D393BC4DB3BB}" type="presParOf" srcId="{8D17F64B-FF96-C04B-914F-BCB418815818}" destId="{558F395F-275F-E544-9108-3EEE011CE5B9}" srcOrd="1" destOrd="0" presId="urn:microsoft.com/office/officeart/2005/8/layout/hList6"/>
    <dgm:cxn modelId="{43D85605-5C46-F349-AB79-00C9EE086156}" type="presParOf" srcId="{8D17F64B-FF96-C04B-914F-BCB418815818}" destId="{72957144-C659-4447-B756-56784F4C83DF}" srcOrd="2" destOrd="0" presId="urn:microsoft.com/office/officeart/2005/8/layout/hList6"/>
    <dgm:cxn modelId="{7B640BF9-D507-8043-9AB3-1B68B17ECF0C}" type="presParOf" srcId="{8D17F64B-FF96-C04B-914F-BCB418815818}" destId="{35D85CD4-B452-4349-BEAD-CD1F7EB45003}" srcOrd="3" destOrd="0" presId="urn:microsoft.com/office/officeart/2005/8/layout/hList6"/>
    <dgm:cxn modelId="{870CD7A5-40DF-1A4A-8B04-F8E6564D78D6}" type="presParOf" srcId="{8D17F64B-FF96-C04B-914F-BCB418815818}" destId="{6D1F1D5D-F8B3-4F44-98C1-1F8CAAACBB08}" srcOrd="4" destOrd="0" presId="urn:microsoft.com/office/officeart/2005/8/layout/hList6"/>
    <dgm:cxn modelId="{A9E254C8-C146-064D-8171-6BA40C7978B0}" type="presParOf" srcId="{8D17F64B-FF96-C04B-914F-BCB418815818}" destId="{8A9993E4-B99C-B340-9FC6-6E993C748A11}" srcOrd="5" destOrd="0" presId="urn:microsoft.com/office/officeart/2005/8/layout/hList6"/>
    <dgm:cxn modelId="{E57B7CA3-432E-FB4E-B250-255881D3034C}" type="presParOf" srcId="{8D17F64B-FF96-C04B-914F-BCB418815818}" destId="{BAF36D69-E5FD-DC4C-8AD6-FB806E1ED32D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B19C2A-E620-634B-8E20-DA7F08A2245A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52EBEA9F-423C-1848-8639-17CF4334F5F0}">
      <dgm:prSet phldrT="[Text]"/>
      <dgm:spPr/>
      <dgm:t>
        <a:bodyPr/>
        <a:lstStyle/>
        <a:p>
          <a:r>
            <a:rPr lang="en-US" dirty="0"/>
            <a:t>1) Time-Series</a:t>
          </a:r>
        </a:p>
      </dgm:t>
    </dgm:pt>
    <dgm:pt modelId="{1A8C09A7-496C-D84E-B383-1DE5858F2639}" type="parTrans" cxnId="{E181F8CA-D097-B64F-86DD-B999069372EB}">
      <dgm:prSet/>
      <dgm:spPr/>
      <dgm:t>
        <a:bodyPr/>
        <a:lstStyle/>
        <a:p>
          <a:endParaRPr lang="en-US"/>
        </a:p>
      </dgm:t>
    </dgm:pt>
    <dgm:pt modelId="{32A0596B-809D-2349-AD42-FECD2EB005B5}" type="sibTrans" cxnId="{E181F8CA-D097-B64F-86DD-B999069372EB}">
      <dgm:prSet/>
      <dgm:spPr/>
      <dgm:t>
        <a:bodyPr/>
        <a:lstStyle/>
        <a:p>
          <a:endParaRPr lang="en-US"/>
        </a:p>
      </dgm:t>
    </dgm:pt>
    <dgm:pt modelId="{4B7150FB-EB90-EE4C-9D42-88B237165202}">
      <dgm:prSet phldrT="[Text]"/>
      <dgm:spPr/>
      <dgm:t>
        <a:bodyPr/>
        <a:lstStyle/>
        <a:p>
          <a:r>
            <a:rPr lang="en-US" dirty="0"/>
            <a:t>2) Pivot to Conventional Models</a:t>
          </a:r>
        </a:p>
      </dgm:t>
    </dgm:pt>
    <dgm:pt modelId="{BFA8D095-9580-8546-B73E-F21F2DDE7CD3}" type="parTrans" cxnId="{8EB7FFCA-EAEC-C344-9E32-9005796B911C}">
      <dgm:prSet/>
      <dgm:spPr/>
      <dgm:t>
        <a:bodyPr/>
        <a:lstStyle/>
        <a:p>
          <a:endParaRPr lang="en-US"/>
        </a:p>
      </dgm:t>
    </dgm:pt>
    <dgm:pt modelId="{BCFDD0AE-14C0-5A4C-9CEE-248213BEC38C}" type="sibTrans" cxnId="{8EB7FFCA-EAEC-C344-9E32-9005796B911C}">
      <dgm:prSet/>
      <dgm:spPr/>
      <dgm:t>
        <a:bodyPr/>
        <a:lstStyle/>
        <a:p>
          <a:endParaRPr lang="en-US"/>
        </a:p>
      </dgm:t>
    </dgm:pt>
    <dgm:pt modelId="{791ED037-0792-E845-B455-CEE057DC19E8}">
      <dgm:prSet phldrT="[Text]"/>
      <dgm:spPr/>
      <dgm:t>
        <a:bodyPr/>
        <a:lstStyle/>
        <a:p>
          <a:r>
            <a:rPr lang="en-US" dirty="0"/>
            <a:t>An initial goal of conducting ARIMAX, GARCH, and Granger Causality Inferencing</a:t>
          </a:r>
        </a:p>
      </dgm:t>
    </dgm:pt>
    <dgm:pt modelId="{D5F7EC48-CE3D-DC40-9E5A-B498FF740D24}" type="parTrans" cxnId="{40A9DBF5-9FDF-B941-B443-2B7C94874268}">
      <dgm:prSet/>
      <dgm:spPr/>
      <dgm:t>
        <a:bodyPr/>
        <a:lstStyle/>
        <a:p>
          <a:endParaRPr lang="en-US"/>
        </a:p>
      </dgm:t>
    </dgm:pt>
    <dgm:pt modelId="{A768C0AB-8CC9-D14F-8939-BD237EF54FB1}" type="sibTrans" cxnId="{40A9DBF5-9FDF-B941-B443-2B7C94874268}">
      <dgm:prSet/>
      <dgm:spPr/>
      <dgm:t>
        <a:bodyPr/>
        <a:lstStyle/>
        <a:p>
          <a:endParaRPr lang="en-US"/>
        </a:p>
      </dgm:t>
    </dgm:pt>
    <dgm:pt modelId="{D0164029-44A0-E642-8693-D0764DEFECAF}">
      <dgm:prSet phldrT="[Text]"/>
      <dgm:spPr/>
      <dgm:t>
        <a:bodyPr/>
        <a:lstStyle/>
        <a:p>
          <a:r>
            <a:rPr lang="en-US" dirty="0"/>
            <a:t>Limited Temporal Depth (Limitation)</a:t>
          </a:r>
        </a:p>
      </dgm:t>
    </dgm:pt>
    <dgm:pt modelId="{B86CE335-4684-6A41-8A5F-307EF063BAD5}" type="parTrans" cxnId="{97D70BDF-9D36-6E4D-ACA5-63A9C5C15012}">
      <dgm:prSet/>
      <dgm:spPr/>
      <dgm:t>
        <a:bodyPr/>
        <a:lstStyle/>
        <a:p>
          <a:endParaRPr lang="en-US"/>
        </a:p>
      </dgm:t>
    </dgm:pt>
    <dgm:pt modelId="{1A094EE9-FD62-1E49-9664-83118F614E2F}" type="sibTrans" cxnId="{97D70BDF-9D36-6E4D-ACA5-63A9C5C15012}">
      <dgm:prSet/>
      <dgm:spPr/>
      <dgm:t>
        <a:bodyPr/>
        <a:lstStyle/>
        <a:p>
          <a:endParaRPr lang="en-US"/>
        </a:p>
      </dgm:t>
    </dgm:pt>
    <dgm:pt modelId="{B5E6B6E5-6E54-4746-A7D5-6639CDB4BAEF}">
      <dgm:prSet phldrT="[Text]"/>
      <dgm:spPr/>
      <dgm:t>
        <a:bodyPr/>
        <a:lstStyle/>
        <a:p>
          <a:r>
            <a:rPr lang="en-US" dirty="0"/>
            <a:t>OLS (Single, Multi, Stepwise)</a:t>
          </a:r>
        </a:p>
      </dgm:t>
    </dgm:pt>
    <dgm:pt modelId="{9FC5B0BA-DCCD-8D4F-B8DB-AE94240727F6}" type="parTrans" cxnId="{0562C13C-1EC5-964B-A2B9-83B8379F0018}">
      <dgm:prSet/>
      <dgm:spPr/>
      <dgm:t>
        <a:bodyPr/>
        <a:lstStyle/>
        <a:p>
          <a:endParaRPr lang="en-US"/>
        </a:p>
      </dgm:t>
    </dgm:pt>
    <dgm:pt modelId="{5FF18350-4D29-1747-9308-5A1505478B5F}" type="sibTrans" cxnId="{0562C13C-1EC5-964B-A2B9-83B8379F0018}">
      <dgm:prSet/>
      <dgm:spPr/>
      <dgm:t>
        <a:bodyPr/>
        <a:lstStyle/>
        <a:p>
          <a:endParaRPr lang="en-US"/>
        </a:p>
      </dgm:t>
    </dgm:pt>
    <dgm:pt modelId="{5B701EB1-E6FE-744F-A5F4-039DB6F39985}">
      <dgm:prSet phldrT="[Text]"/>
      <dgm:spPr/>
      <dgm:t>
        <a:bodyPr/>
        <a:lstStyle/>
        <a:p>
          <a:r>
            <a:rPr lang="en-US" dirty="0"/>
            <a:t>3) Cluster Analysis</a:t>
          </a:r>
        </a:p>
      </dgm:t>
    </dgm:pt>
    <dgm:pt modelId="{7F01A1A3-B885-8844-84CF-949E99D06F4D}" type="sibTrans" cxnId="{22681A31-C11F-D74F-BA97-0AF7F44C0908}">
      <dgm:prSet/>
      <dgm:spPr/>
      <dgm:t>
        <a:bodyPr/>
        <a:lstStyle/>
        <a:p>
          <a:endParaRPr lang="en-US"/>
        </a:p>
      </dgm:t>
    </dgm:pt>
    <dgm:pt modelId="{02759DEF-AA0C-3C4E-86A8-05AB73D9CF86}" type="parTrans" cxnId="{22681A31-C11F-D74F-BA97-0AF7F44C0908}">
      <dgm:prSet/>
      <dgm:spPr/>
      <dgm:t>
        <a:bodyPr/>
        <a:lstStyle/>
        <a:p>
          <a:endParaRPr lang="en-US"/>
        </a:p>
      </dgm:t>
    </dgm:pt>
    <dgm:pt modelId="{C2CAEFD4-303A-C542-B40B-6A462DC266ED}">
      <dgm:prSet/>
      <dgm:spPr/>
      <dgm:t>
        <a:bodyPr/>
        <a:lstStyle/>
        <a:p>
          <a:r>
            <a:rPr lang="en-US" b="0" i="0" u="none" dirty="0"/>
            <a:t>Feature-Based Static</a:t>
          </a:r>
          <a:endParaRPr lang="en-US" b="0" dirty="0"/>
        </a:p>
      </dgm:t>
    </dgm:pt>
    <dgm:pt modelId="{048C7CE7-5EA2-5C4A-8F45-05032158FC13}" type="parTrans" cxnId="{2BD8309A-E4C9-464D-8239-B9BD20BC2543}">
      <dgm:prSet/>
      <dgm:spPr/>
      <dgm:t>
        <a:bodyPr/>
        <a:lstStyle/>
        <a:p>
          <a:endParaRPr lang="en-US"/>
        </a:p>
      </dgm:t>
    </dgm:pt>
    <dgm:pt modelId="{33FF1A80-7559-3248-8C33-FDAE0B02695D}" type="sibTrans" cxnId="{2BD8309A-E4C9-464D-8239-B9BD20BC2543}">
      <dgm:prSet/>
      <dgm:spPr/>
      <dgm:t>
        <a:bodyPr/>
        <a:lstStyle/>
        <a:p>
          <a:endParaRPr lang="en-US"/>
        </a:p>
      </dgm:t>
    </dgm:pt>
    <dgm:pt modelId="{7AC61B7A-2120-504D-8784-A3C057F1C523}">
      <dgm:prSet/>
      <dgm:spPr/>
      <dgm:t>
        <a:bodyPr/>
        <a:lstStyle/>
        <a:p>
          <a:r>
            <a:rPr lang="en-US" b="0" i="0" u="none" dirty="0"/>
            <a:t>Dynamic Time Warping (DTW) with K-Medoids</a:t>
          </a:r>
          <a:endParaRPr lang="en-US" b="0" dirty="0"/>
        </a:p>
      </dgm:t>
    </dgm:pt>
    <dgm:pt modelId="{7B8E093C-81A8-F844-B897-FB5E51DF05F2}" type="parTrans" cxnId="{7295261C-9E02-6845-81CC-C1106817A8A0}">
      <dgm:prSet/>
      <dgm:spPr/>
      <dgm:t>
        <a:bodyPr/>
        <a:lstStyle/>
        <a:p>
          <a:endParaRPr lang="en-US"/>
        </a:p>
      </dgm:t>
    </dgm:pt>
    <dgm:pt modelId="{A08CF35E-9A06-5B4D-B801-1E85EC3ED496}" type="sibTrans" cxnId="{7295261C-9E02-6845-81CC-C1106817A8A0}">
      <dgm:prSet/>
      <dgm:spPr/>
      <dgm:t>
        <a:bodyPr/>
        <a:lstStyle/>
        <a:p>
          <a:endParaRPr lang="en-US"/>
        </a:p>
      </dgm:t>
    </dgm:pt>
    <dgm:pt modelId="{3FC0FAEF-D729-2E48-B1BA-6BAED0D7E213}">
      <dgm:prSet phldrT="[Text]"/>
      <dgm:spPr/>
      <dgm:t>
        <a:bodyPr/>
        <a:lstStyle/>
        <a:p>
          <a:r>
            <a:rPr lang="en-US" dirty="0"/>
            <a:t> Random Effects, Fixed Effects, Mixed Effects</a:t>
          </a:r>
        </a:p>
      </dgm:t>
    </dgm:pt>
    <dgm:pt modelId="{02840205-B29B-FA45-BD19-5801669FA9C2}" type="parTrans" cxnId="{EDDFD8FC-4484-7D44-BC75-4EA88DD33498}">
      <dgm:prSet/>
      <dgm:spPr/>
      <dgm:t>
        <a:bodyPr/>
        <a:lstStyle/>
        <a:p>
          <a:endParaRPr lang="en-US"/>
        </a:p>
      </dgm:t>
    </dgm:pt>
    <dgm:pt modelId="{5374ACEC-0B2B-F74F-BAEB-CF24B9E9FCFE}" type="sibTrans" cxnId="{EDDFD8FC-4484-7D44-BC75-4EA88DD33498}">
      <dgm:prSet/>
      <dgm:spPr/>
      <dgm:t>
        <a:bodyPr/>
        <a:lstStyle/>
        <a:p>
          <a:endParaRPr lang="en-US"/>
        </a:p>
      </dgm:t>
    </dgm:pt>
    <dgm:pt modelId="{E142FFAB-389D-914E-8C4A-AAF52A6DCA38}">
      <dgm:prSet phldrT="[Text]"/>
      <dgm:spPr/>
      <dgm:t>
        <a:bodyPr/>
        <a:lstStyle/>
        <a:p>
          <a:endParaRPr lang="en-US" dirty="0"/>
        </a:p>
      </dgm:t>
    </dgm:pt>
    <dgm:pt modelId="{A8758F2D-5867-294C-9D69-6D931AFEB7BE}" type="parTrans" cxnId="{8FD5881E-1308-9249-9D26-78A7C6D74BD0}">
      <dgm:prSet/>
      <dgm:spPr/>
      <dgm:t>
        <a:bodyPr/>
        <a:lstStyle/>
        <a:p>
          <a:endParaRPr lang="en-US"/>
        </a:p>
      </dgm:t>
    </dgm:pt>
    <dgm:pt modelId="{CBAF7BDB-D1DB-684C-99E1-2EA7690458C5}" type="sibTrans" cxnId="{8FD5881E-1308-9249-9D26-78A7C6D74BD0}">
      <dgm:prSet/>
      <dgm:spPr/>
      <dgm:t>
        <a:bodyPr/>
        <a:lstStyle/>
        <a:p>
          <a:endParaRPr lang="en-US"/>
        </a:p>
      </dgm:t>
    </dgm:pt>
    <dgm:pt modelId="{93A33447-ECEC-EA4F-AAA7-FC29E95FC76F}">
      <dgm:prSet phldrT="[Text]"/>
      <dgm:spPr/>
      <dgm:t>
        <a:bodyPr/>
        <a:lstStyle/>
        <a:p>
          <a:r>
            <a:rPr lang="en-US" dirty="0"/>
            <a:t>Dynamic OLS, Pooled OLS</a:t>
          </a:r>
        </a:p>
      </dgm:t>
    </dgm:pt>
    <dgm:pt modelId="{59DF97FA-394E-6744-8A11-D8271C4DC021}" type="parTrans" cxnId="{55A1F48E-C320-F344-9C13-C1095F7CD330}">
      <dgm:prSet/>
      <dgm:spPr/>
      <dgm:t>
        <a:bodyPr/>
        <a:lstStyle/>
        <a:p>
          <a:endParaRPr lang="en-US"/>
        </a:p>
      </dgm:t>
    </dgm:pt>
    <dgm:pt modelId="{64178890-B766-2F4E-AB51-83A3BB2A027C}" type="sibTrans" cxnId="{55A1F48E-C320-F344-9C13-C1095F7CD330}">
      <dgm:prSet/>
      <dgm:spPr/>
      <dgm:t>
        <a:bodyPr/>
        <a:lstStyle/>
        <a:p>
          <a:endParaRPr lang="en-US"/>
        </a:p>
      </dgm:t>
    </dgm:pt>
    <dgm:pt modelId="{E5E37C8F-5D79-874E-8FE9-0434F9438B40}" type="pres">
      <dgm:prSet presAssocID="{78B19C2A-E620-634B-8E20-DA7F08A2245A}" presName="arrowDiagram" presStyleCnt="0">
        <dgm:presLayoutVars>
          <dgm:chMax val="5"/>
          <dgm:dir/>
          <dgm:resizeHandles val="exact"/>
        </dgm:presLayoutVars>
      </dgm:prSet>
      <dgm:spPr/>
    </dgm:pt>
    <dgm:pt modelId="{5C6E2DE1-C031-264E-8A05-668F66EF22B2}" type="pres">
      <dgm:prSet presAssocID="{78B19C2A-E620-634B-8E20-DA7F08A2245A}" presName="arrow" presStyleLbl="bgShp" presStyleIdx="0" presStyleCnt="1"/>
      <dgm:spPr/>
    </dgm:pt>
    <dgm:pt modelId="{224D1C21-B420-2448-9F0C-5A7479837687}" type="pres">
      <dgm:prSet presAssocID="{78B19C2A-E620-634B-8E20-DA7F08A2245A}" presName="arrowDiagram3" presStyleCnt="0"/>
      <dgm:spPr/>
    </dgm:pt>
    <dgm:pt modelId="{5E116B72-BC6C-D345-868B-DAC2339E975F}" type="pres">
      <dgm:prSet presAssocID="{52EBEA9F-423C-1848-8639-17CF4334F5F0}" presName="bullet3a" presStyleLbl="node1" presStyleIdx="0" presStyleCnt="3"/>
      <dgm:spPr/>
    </dgm:pt>
    <dgm:pt modelId="{7D78925C-6887-224C-803C-1B3A11750117}" type="pres">
      <dgm:prSet presAssocID="{52EBEA9F-423C-1848-8639-17CF4334F5F0}" presName="textBox3a" presStyleLbl="revTx" presStyleIdx="0" presStyleCnt="3">
        <dgm:presLayoutVars>
          <dgm:bulletEnabled val="1"/>
        </dgm:presLayoutVars>
      </dgm:prSet>
      <dgm:spPr/>
    </dgm:pt>
    <dgm:pt modelId="{09CFBDF3-0750-1142-B492-11990902B227}" type="pres">
      <dgm:prSet presAssocID="{4B7150FB-EB90-EE4C-9D42-88B237165202}" presName="bullet3b" presStyleLbl="node1" presStyleIdx="1" presStyleCnt="3"/>
      <dgm:spPr/>
    </dgm:pt>
    <dgm:pt modelId="{17C54CFD-EAC0-8748-880B-B6EEB1915FC1}" type="pres">
      <dgm:prSet presAssocID="{4B7150FB-EB90-EE4C-9D42-88B237165202}" presName="textBox3b" presStyleLbl="revTx" presStyleIdx="1" presStyleCnt="3">
        <dgm:presLayoutVars>
          <dgm:bulletEnabled val="1"/>
        </dgm:presLayoutVars>
      </dgm:prSet>
      <dgm:spPr/>
    </dgm:pt>
    <dgm:pt modelId="{755F4D55-0C15-2941-80F4-E3081E42DBBF}" type="pres">
      <dgm:prSet presAssocID="{5B701EB1-E6FE-744F-A5F4-039DB6F39985}" presName="bullet3c" presStyleLbl="node1" presStyleIdx="2" presStyleCnt="3"/>
      <dgm:spPr/>
    </dgm:pt>
    <dgm:pt modelId="{61B04F4C-B922-3D46-A6F8-51F5049FCDA3}" type="pres">
      <dgm:prSet presAssocID="{5B701EB1-E6FE-744F-A5F4-039DB6F39985}" presName="textBox3c" presStyleLbl="revTx" presStyleIdx="2" presStyleCnt="3" custScaleX="128423" custScaleY="81972">
        <dgm:presLayoutVars>
          <dgm:bulletEnabled val="1"/>
        </dgm:presLayoutVars>
      </dgm:prSet>
      <dgm:spPr/>
    </dgm:pt>
  </dgm:ptLst>
  <dgm:cxnLst>
    <dgm:cxn modelId="{DBA27D15-D09E-DD46-9A5B-E213CECE8DB7}" type="presOf" srcId="{791ED037-0792-E845-B455-CEE057DC19E8}" destId="{7D78925C-6887-224C-803C-1B3A11750117}" srcOrd="0" destOrd="1" presId="urn:microsoft.com/office/officeart/2005/8/layout/arrow2"/>
    <dgm:cxn modelId="{7295261C-9E02-6845-81CC-C1106817A8A0}" srcId="{5B701EB1-E6FE-744F-A5F4-039DB6F39985}" destId="{7AC61B7A-2120-504D-8784-A3C057F1C523}" srcOrd="1" destOrd="0" parTransId="{7B8E093C-81A8-F844-B897-FB5E51DF05F2}" sibTransId="{A08CF35E-9A06-5B4D-B801-1E85EC3ED496}"/>
    <dgm:cxn modelId="{8FD5881E-1308-9249-9D26-78A7C6D74BD0}" srcId="{4B7150FB-EB90-EE4C-9D42-88B237165202}" destId="{E142FFAB-389D-914E-8C4A-AAF52A6DCA38}" srcOrd="3" destOrd="0" parTransId="{A8758F2D-5867-294C-9D69-6D931AFEB7BE}" sibTransId="{CBAF7BDB-D1DB-684C-99E1-2EA7690458C5}"/>
    <dgm:cxn modelId="{1FBA7E21-631F-A44F-A278-CA4B0158CA88}" type="presOf" srcId="{78B19C2A-E620-634B-8E20-DA7F08A2245A}" destId="{E5E37C8F-5D79-874E-8FE9-0434F9438B40}" srcOrd="0" destOrd="0" presId="urn:microsoft.com/office/officeart/2005/8/layout/arrow2"/>
    <dgm:cxn modelId="{A134562D-DD0F-404F-8CDB-05D654DC1D2D}" type="presOf" srcId="{52EBEA9F-423C-1848-8639-17CF4334F5F0}" destId="{7D78925C-6887-224C-803C-1B3A11750117}" srcOrd="0" destOrd="0" presId="urn:microsoft.com/office/officeart/2005/8/layout/arrow2"/>
    <dgm:cxn modelId="{22681A31-C11F-D74F-BA97-0AF7F44C0908}" srcId="{78B19C2A-E620-634B-8E20-DA7F08A2245A}" destId="{5B701EB1-E6FE-744F-A5F4-039DB6F39985}" srcOrd="2" destOrd="0" parTransId="{02759DEF-AA0C-3C4E-86A8-05AB73D9CF86}" sibTransId="{7F01A1A3-B885-8844-84CF-949E99D06F4D}"/>
    <dgm:cxn modelId="{04285F35-B669-094C-927C-06C0AC70C894}" type="presOf" srcId="{3FC0FAEF-D729-2E48-B1BA-6BAED0D7E213}" destId="{17C54CFD-EAC0-8748-880B-B6EEB1915FC1}" srcOrd="0" destOrd="2" presId="urn:microsoft.com/office/officeart/2005/8/layout/arrow2"/>
    <dgm:cxn modelId="{9147B036-B7CF-D044-AD17-DB7FDD19182B}" type="presOf" srcId="{E142FFAB-389D-914E-8C4A-AAF52A6DCA38}" destId="{17C54CFD-EAC0-8748-880B-B6EEB1915FC1}" srcOrd="0" destOrd="4" presId="urn:microsoft.com/office/officeart/2005/8/layout/arrow2"/>
    <dgm:cxn modelId="{0562C13C-1EC5-964B-A2B9-83B8379F0018}" srcId="{4B7150FB-EB90-EE4C-9D42-88B237165202}" destId="{B5E6B6E5-6E54-4746-A7D5-6639CDB4BAEF}" srcOrd="0" destOrd="0" parTransId="{9FC5B0BA-DCCD-8D4F-B8DB-AE94240727F6}" sibTransId="{5FF18350-4D29-1747-9308-5A1505478B5F}"/>
    <dgm:cxn modelId="{C54D9173-D07F-E748-ADEA-C5136FA635D8}" type="presOf" srcId="{7AC61B7A-2120-504D-8784-A3C057F1C523}" destId="{61B04F4C-B922-3D46-A6F8-51F5049FCDA3}" srcOrd="0" destOrd="2" presId="urn:microsoft.com/office/officeart/2005/8/layout/arrow2"/>
    <dgm:cxn modelId="{55A1F48E-C320-F344-9C13-C1095F7CD330}" srcId="{4B7150FB-EB90-EE4C-9D42-88B237165202}" destId="{93A33447-ECEC-EA4F-AAA7-FC29E95FC76F}" srcOrd="2" destOrd="0" parTransId="{59DF97FA-394E-6744-8A11-D8271C4DC021}" sibTransId="{64178890-B766-2F4E-AB51-83A3BB2A027C}"/>
    <dgm:cxn modelId="{07613A93-DE9B-B046-ABF2-8EBE4455FF86}" type="presOf" srcId="{C2CAEFD4-303A-C542-B40B-6A462DC266ED}" destId="{61B04F4C-B922-3D46-A6F8-51F5049FCDA3}" srcOrd="0" destOrd="1" presId="urn:microsoft.com/office/officeart/2005/8/layout/arrow2"/>
    <dgm:cxn modelId="{DDC6A899-E472-DD4B-A61A-C569C1B0E226}" type="presOf" srcId="{5B701EB1-E6FE-744F-A5F4-039DB6F39985}" destId="{61B04F4C-B922-3D46-A6F8-51F5049FCDA3}" srcOrd="0" destOrd="0" presId="urn:microsoft.com/office/officeart/2005/8/layout/arrow2"/>
    <dgm:cxn modelId="{2BD8309A-E4C9-464D-8239-B9BD20BC2543}" srcId="{5B701EB1-E6FE-744F-A5F4-039DB6F39985}" destId="{C2CAEFD4-303A-C542-B40B-6A462DC266ED}" srcOrd="0" destOrd="0" parTransId="{048C7CE7-5EA2-5C4A-8F45-05032158FC13}" sibTransId="{33FF1A80-7559-3248-8C33-FDAE0B02695D}"/>
    <dgm:cxn modelId="{750100AC-BD2B-CC4E-89AA-09F0F00142FC}" type="presOf" srcId="{4B7150FB-EB90-EE4C-9D42-88B237165202}" destId="{17C54CFD-EAC0-8748-880B-B6EEB1915FC1}" srcOrd="0" destOrd="0" presId="urn:microsoft.com/office/officeart/2005/8/layout/arrow2"/>
    <dgm:cxn modelId="{E181F8CA-D097-B64F-86DD-B999069372EB}" srcId="{78B19C2A-E620-634B-8E20-DA7F08A2245A}" destId="{52EBEA9F-423C-1848-8639-17CF4334F5F0}" srcOrd="0" destOrd="0" parTransId="{1A8C09A7-496C-D84E-B383-1DE5858F2639}" sibTransId="{32A0596B-809D-2349-AD42-FECD2EB005B5}"/>
    <dgm:cxn modelId="{8EB7FFCA-EAEC-C344-9E32-9005796B911C}" srcId="{78B19C2A-E620-634B-8E20-DA7F08A2245A}" destId="{4B7150FB-EB90-EE4C-9D42-88B237165202}" srcOrd="1" destOrd="0" parTransId="{BFA8D095-9580-8546-B73E-F21F2DDE7CD3}" sibTransId="{BCFDD0AE-14C0-5A4C-9CEE-248213BEC38C}"/>
    <dgm:cxn modelId="{81EA57D1-75F3-904A-B984-A61BBA6DF93B}" type="presOf" srcId="{B5E6B6E5-6E54-4746-A7D5-6639CDB4BAEF}" destId="{17C54CFD-EAC0-8748-880B-B6EEB1915FC1}" srcOrd="0" destOrd="1" presId="urn:microsoft.com/office/officeart/2005/8/layout/arrow2"/>
    <dgm:cxn modelId="{97D70BDF-9D36-6E4D-ACA5-63A9C5C15012}" srcId="{52EBEA9F-423C-1848-8639-17CF4334F5F0}" destId="{D0164029-44A0-E642-8693-D0764DEFECAF}" srcOrd="1" destOrd="0" parTransId="{B86CE335-4684-6A41-8A5F-307EF063BAD5}" sibTransId="{1A094EE9-FD62-1E49-9664-83118F614E2F}"/>
    <dgm:cxn modelId="{31E15DEC-6EA7-EA47-B326-6A2F060063D8}" type="presOf" srcId="{D0164029-44A0-E642-8693-D0764DEFECAF}" destId="{7D78925C-6887-224C-803C-1B3A11750117}" srcOrd="0" destOrd="2" presId="urn:microsoft.com/office/officeart/2005/8/layout/arrow2"/>
    <dgm:cxn modelId="{44E65CF2-5848-6143-8221-EAF8D9D35D85}" type="presOf" srcId="{93A33447-ECEC-EA4F-AAA7-FC29E95FC76F}" destId="{17C54CFD-EAC0-8748-880B-B6EEB1915FC1}" srcOrd="0" destOrd="3" presId="urn:microsoft.com/office/officeart/2005/8/layout/arrow2"/>
    <dgm:cxn modelId="{40A9DBF5-9FDF-B941-B443-2B7C94874268}" srcId="{52EBEA9F-423C-1848-8639-17CF4334F5F0}" destId="{791ED037-0792-E845-B455-CEE057DC19E8}" srcOrd="0" destOrd="0" parTransId="{D5F7EC48-CE3D-DC40-9E5A-B498FF740D24}" sibTransId="{A768C0AB-8CC9-D14F-8939-BD237EF54FB1}"/>
    <dgm:cxn modelId="{EDDFD8FC-4484-7D44-BC75-4EA88DD33498}" srcId="{4B7150FB-EB90-EE4C-9D42-88B237165202}" destId="{3FC0FAEF-D729-2E48-B1BA-6BAED0D7E213}" srcOrd="1" destOrd="0" parTransId="{02840205-B29B-FA45-BD19-5801669FA9C2}" sibTransId="{5374ACEC-0B2B-F74F-BAEB-CF24B9E9FCFE}"/>
    <dgm:cxn modelId="{460AC245-C53E-ED4C-9DAC-3CC21342B6B6}" type="presParOf" srcId="{E5E37C8F-5D79-874E-8FE9-0434F9438B40}" destId="{5C6E2DE1-C031-264E-8A05-668F66EF22B2}" srcOrd="0" destOrd="0" presId="urn:microsoft.com/office/officeart/2005/8/layout/arrow2"/>
    <dgm:cxn modelId="{0AE464F4-3AB1-2A4C-AF54-9AE455696323}" type="presParOf" srcId="{E5E37C8F-5D79-874E-8FE9-0434F9438B40}" destId="{224D1C21-B420-2448-9F0C-5A7479837687}" srcOrd="1" destOrd="0" presId="urn:microsoft.com/office/officeart/2005/8/layout/arrow2"/>
    <dgm:cxn modelId="{638A7C58-6799-2B47-A220-53B094D79F7B}" type="presParOf" srcId="{224D1C21-B420-2448-9F0C-5A7479837687}" destId="{5E116B72-BC6C-D345-868B-DAC2339E975F}" srcOrd="0" destOrd="0" presId="urn:microsoft.com/office/officeart/2005/8/layout/arrow2"/>
    <dgm:cxn modelId="{EAA35CC7-E399-6744-B30F-6A26C82FC78A}" type="presParOf" srcId="{224D1C21-B420-2448-9F0C-5A7479837687}" destId="{7D78925C-6887-224C-803C-1B3A11750117}" srcOrd="1" destOrd="0" presId="urn:microsoft.com/office/officeart/2005/8/layout/arrow2"/>
    <dgm:cxn modelId="{4887D7AA-8601-194B-8CBB-70F9B433E59B}" type="presParOf" srcId="{224D1C21-B420-2448-9F0C-5A7479837687}" destId="{09CFBDF3-0750-1142-B492-11990902B227}" srcOrd="2" destOrd="0" presId="urn:microsoft.com/office/officeart/2005/8/layout/arrow2"/>
    <dgm:cxn modelId="{BE4ECC5D-772C-EA48-9251-20AD0A90012B}" type="presParOf" srcId="{224D1C21-B420-2448-9F0C-5A7479837687}" destId="{17C54CFD-EAC0-8748-880B-B6EEB1915FC1}" srcOrd="3" destOrd="0" presId="urn:microsoft.com/office/officeart/2005/8/layout/arrow2"/>
    <dgm:cxn modelId="{094E03F6-4F4A-1443-B3F2-CB89440D31E3}" type="presParOf" srcId="{224D1C21-B420-2448-9F0C-5A7479837687}" destId="{755F4D55-0C15-2941-80F4-E3081E42DBBF}" srcOrd="4" destOrd="0" presId="urn:microsoft.com/office/officeart/2005/8/layout/arrow2"/>
    <dgm:cxn modelId="{BE14AD97-634E-004C-8F27-FCCEAF13E209}" type="presParOf" srcId="{224D1C21-B420-2448-9F0C-5A7479837687}" destId="{61B04F4C-B922-3D46-A6F8-51F5049FCDA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BE3394-DEC4-0D42-BF78-1B7D6AD7C9A5}" type="doc">
      <dgm:prSet loTypeId="urn:microsoft.com/office/officeart/2005/8/layout/list1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C9345C-AF98-164B-988D-771326E62C78}">
      <dgm:prSet phldrT="[Text]"/>
      <dgm:spPr/>
      <dgm:t>
        <a:bodyPr/>
        <a:lstStyle/>
        <a:p>
          <a:r>
            <a:rPr lang="en-US" b="1" u="none" dirty="0"/>
            <a:t>1) Key Takeaways from Results</a:t>
          </a:r>
          <a:endParaRPr lang="en-US" u="none" dirty="0"/>
        </a:p>
      </dgm:t>
    </dgm:pt>
    <dgm:pt modelId="{519203C9-9E02-0541-A583-F37DC9B817AA}" type="parTrans" cxnId="{9FD5CFDF-0129-ED4F-86A7-B2F3B0CDF185}">
      <dgm:prSet/>
      <dgm:spPr/>
      <dgm:t>
        <a:bodyPr/>
        <a:lstStyle/>
        <a:p>
          <a:endParaRPr lang="en-US"/>
        </a:p>
      </dgm:t>
    </dgm:pt>
    <dgm:pt modelId="{4106D3A1-DEE2-8A4B-857F-CE5157D09840}" type="sibTrans" cxnId="{9FD5CFDF-0129-ED4F-86A7-B2F3B0CDF185}">
      <dgm:prSet/>
      <dgm:spPr/>
      <dgm:t>
        <a:bodyPr/>
        <a:lstStyle/>
        <a:p>
          <a:endParaRPr lang="en-US"/>
        </a:p>
      </dgm:t>
    </dgm:pt>
    <dgm:pt modelId="{B5EDCD9A-3E7E-934D-8BBC-FDC54BE7756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WEFS</a:t>
          </a:r>
          <a:r>
            <a:rPr lang="en-US" dirty="0"/>
            <a:t> is a consistent and interpretable predictor of entrepreneurial activity — despite being a composite.</a:t>
          </a:r>
        </a:p>
      </dgm:t>
    </dgm:pt>
    <dgm:pt modelId="{2E4043B3-1B2E-8742-94A9-384393F9ACF0}" type="parTrans" cxnId="{E697DFF3-711B-454F-A7F8-F2C21D5E612C}">
      <dgm:prSet/>
      <dgm:spPr/>
      <dgm:t>
        <a:bodyPr/>
        <a:lstStyle/>
        <a:p>
          <a:endParaRPr lang="en-US"/>
        </a:p>
      </dgm:t>
    </dgm:pt>
    <dgm:pt modelId="{AC8D4A7F-7CB8-2C4A-AD27-90B72F193A85}" type="sibTrans" cxnId="{E697DFF3-711B-454F-A7F8-F2C21D5E612C}">
      <dgm:prSet/>
      <dgm:spPr/>
      <dgm:t>
        <a:bodyPr/>
        <a:lstStyle/>
        <a:p>
          <a:endParaRPr lang="en-US"/>
        </a:p>
      </dgm:t>
    </dgm:pt>
    <dgm:pt modelId="{1E66390E-F16C-EB48-9C29-3C9BE06002C9}">
      <dgm:prSet phldrT="[Text]"/>
      <dgm:spPr/>
      <dgm:t>
        <a:bodyPr/>
        <a:lstStyle/>
        <a:p>
          <a:r>
            <a:rPr lang="en-US" b="1" u="none" dirty="0"/>
            <a:t>2) Implications for Policy</a:t>
          </a:r>
          <a:endParaRPr lang="en-US" u="none" dirty="0"/>
        </a:p>
      </dgm:t>
    </dgm:pt>
    <dgm:pt modelId="{A4CFC5D9-B95D-E84E-8407-5D26A7E9174E}" type="parTrans" cxnId="{37CD27AA-029F-144C-B6BB-7C9CCA2ABF87}">
      <dgm:prSet/>
      <dgm:spPr/>
      <dgm:t>
        <a:bodyPr/>
        <a:lstStyle/>
        <a:p>
          <a:endParaRPr lang="en-US"/>
        </a:p>
      </dgm:t>
    </dgm:pt>
    <dgm:pt modelId="{2A25E421-C73D-4148-BB24-23A919016E6F}" type="sibTrans" cxnId="{37CD27AA-029F-144C-B6BB-7C9CCA2ABF87}">
      <dgm:prSet/>
      <dgm:spPr/>
      <dgm:t>
        <a:bodyPr/>
        <a:lstStyle/>
        <a:p>
          <a:endParaRPr lang="en-US"/>
        </a:p>
      </dgm:t>
    </dgm:pt>
    <dgm:pt modelId="{E06F8C62-639C-6A48-A8B5-C68331D9B46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Tailored support by cluster:</a:t>
          </a:r>
          <a:r>
            <a:rPr lang="en-US" dirty="0"/>
            <a:t> Countries in low-growth clusters may benefit from institutional reforms + access expansion.</a:t>
          </a:r>
        </a:p>
      </dgm:t>
    </dgm:pt>
    <dgm:pt modelId="{CF68F374-9CEA-2244-A7F3-D3AA6EC93ADC}" type="parTrans" cxnId="{7F24DDB1-3DDF-2E41-8D37-4CDF76E2F525}">
      <dgm:prSet/>
      <dgm:spPr/>
      <dgm:t>
        <a:bodyPr/>
        <a:lstStyle/>
        <a:p>
          <a:endParaRPr lang="en-US"/>
        </a:p>
      </dgm:t>
    </dgm:pt>
    <dgm:pt modelId="{ADC1D054-6D2E-8A45-B251-24C0FEE3301A}" type="sibTrans" cxnId="{7F24DDB1-3DDF-2E41-8D37-4CDF76E2F525}">
      <dgm:prSet/>
      <dgm:spPr/>
      <dgm:t>
        <a:bodyPr/>
        <a:lstStyle/>
        <a:p>
          <a:endParaRPr lang="en-US"/>
        </a:p>
      </dgm:t>
    </dgm:pt>
    <dgm:pt modelId="{B3C903D5-F4BE-8E41-943C-1123A14AA6F8}">
      <dgm:prSet phldrT="[Text]"/>
      <dgm:spPr/>
      <dgm:t>
        <a:bodyPr/>
        <a:lstStyle/>
        <a:p>
          <a:r>
            <a:rPr lang="en-US" b="1" u="none" dirty="0"/>
            <a:t>3) Contribution to the Literature</a:t>
          </a:r>
          <a:endParaRPr lang="en-US" u="none" dirty="0"/>
        </a:p>
      </dgm:t>
    </dgm:pt>
    <dgm:pt modelId="{51CDD00C-4154-2B4B-B59F-4892A7AA1292}" type="parTrans" cxnId="{62B9B11A-679E-EA48-9B74-5326F7B01172}">
      <dgm:prSet/>
      <dgm:spPr/>
      <dgm:t>
        <a:bodyPr/>
        <a:lstStyle/>
        <a:p>
          <a:endParaRPr lang="en-US"/>
        </a:p>
      </dgm:t>
    </dgm:pt>
    <dgm:pt modelId="{58A4782C-0DC1-514C-A377-C52F78F73139}" type="sibTrans" cxnId="{62B9B11A-679E-EA48-9B74-5326F7B01172}">
      <dgm:prSet/>
      <dgm:spPr/>
      <dgm:t>
        <a:bodyPr/>
        <a:lstStyle/>
        <a:p>
          <a:endParaRPr lang="en-US"/>
        </a:p>
      </dgm:t>
    </dgm:pt>
    <dgm:pt modelId="{31895BA6-E70B-234B-85B6-9D90FF61A0C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Expands existing work by linking </a:t>
          </a:r>
          <a:r>
            <a:rPr lang="en-US" b="1" dirty="0"/>
            <a:t>gendered feasibility, financial access, and informality</a:t>
          </a:r>
          <a:r>
            <a:rPr lang="en-US" dirty="0"/>
            <a:t> into a unified framework (via WEFS).</a:t>
          </a:r>
        </a:p>
      </dgm:t>
    </dgm:pt>
    <dgm:pt modelId="{EDDD3F2C-F0A8-304C-809C-F4BA75478193}" type="parTrans" cxnId="{E9D9B084-16F1-1741-8146-FFDA5FC93362}">
      <dgm:prSet/>
      <dgm:spPr/>
      <dgm:t>
        <a:bodyPr/>
        <a:lstStyle/>
        <a:p>
          <a:endParaRPr lang="en-US"/>
        </a:p>
      </dgm:t>
    </dgm:pt>
    <dgm:pt modelId="{0EDBA19D-3129-F24D-B0C3-1E840EF9CA13}" type="sibTrans" cxnId="{E9D9B084-16F1-1741-8146-FFDA5FC93362}">
      <dgm:prSet/>
      <dgm:spPr/>
      <dgm:t>
        <a:bodyPr/>
        <a:lstStyle/>
        <a:p>
          <a:endParaRPr lang="en-US"/>
        </a:p>
      </dgm:t>
    </dgm:pt>
    <dgm:pt modelId="{07A8B39A-0D51-754F-9703-D2DAC0BB4D7B}">
      <dgm:prSet/>
      <dgm:spPr/>
      <dgm:t>
        <a:bodyPr/>
        <a:lstStyle/>
        <a:p>
          <a:r>
            <a:rPr lang="en-US" b="1"/>
            <a:t>Governance quality and account access</a:t>
          </a:r>
          <a:r>
            <a:rPr lang="en-US"/>
            <a:t> emerge as foundational drivers across most model types.</a:t>
          </a:r>
          <a:endParaRPr lang="en-US" dirty="0"/>
        </a:p>
      </dgm:t>
    </dgm:pt>
    <dgm:pt modelId="{76919931-26F7-514B-9D5C-CB6DCF3D3A1A}" type="parTrans" cxnId="{F75DC930-C212-B04E-A595-C30F29C615D1}">
      <dgm:prSet/>
      <dgm:spPr/>
      <dgm:t>
        <a:bodyPr/>
        <a:lstStyle/>
        <a:p>
          <a:endParaRPr lang="en-US"/>
        </a:p>
      </dgm:t>
    </dgm:pt>
    <dgm:pt modelId="{19F9DAE2-7BD3-A943-B4AE-6167BEA7B58F}" type="sibTrans" cxnId="{F75DC930-C212-B04E-A595-C30F29C615D1}">
      <dgm:prSet/>
      <dgm:spPr/>
      <dgm:t>
        <a:bodyPr/>
        <a:lstStyle/>
        <a:p>
          <a:endParaRPr lang="en-US"/>
        </a:p>
      </dgm:t>
    </dgm:pt>
    <dgm:pt modelId="{9A2295D4-0B30-774E-B272-2483088843CD}">
      <dgm:prSet/>
      <dgm:spPr/>
      <dgm:t>
        <a:bodyPr/>
        <a:lstStyle/>
        <a:p>
          <a:r>
            <a:rPr lang="en-US" b="1"/>
            <a:t>Lagged startup activity</a:t>
          </a:r>
          <a:r>
            <a:rPr lang="en-US"/>
            <a:t> (in Dynamic Pooled OLS) reinforces the idea of “entrepreneurial momentum.”</a:t>
          </a:r>
          <a:endParaRPr lang="en-US" dirty="0"/>
        </a:p>
      </dgm:t>
    </dgm:pt>
    <dgm:pt modelId="{56E3A63A-6022-3949-AB64-303E52E911C8}" type="parTrans" cxnId="{E6CAC790-CDFE-7B44-95AE-064C2F551BF1}">
      <dgm:prSet/>
      <dgm:spPr/>
      <dgm:t>
        <a:bodyPr/>
        <a:lstStyle/>
        <a:p>
          <a:endParaRPr lang="en-US"/>
        </a:p>
      </dgm:t>
    </dgm:pt>
    <dgm:pt modelId="{7D9A498F-CE89-DC4C-A672-C7A44FE23BC1}" type="sibTrans" cxnId="{E6CAC790-CDFE-7B44-95AE-064C2F551BF1}">
      <dgm:prSet/>
      <dgm:spPr/>
      <dgm:t>
        <a:bodyPr/>
        <a:lstStyle/>
        <a:p>
          <a:endParaRPr lang="en-US"/>
        </a:p>
      </dgm:t>
    </dgm:pt>
    <dgm:pt modelId="{E6C6C5D5-3D6C-E048-9B6D-6F98EBF87BDF}">
      <dgm:prSet/>
      <dgm:spPr/>
      <dgm:t>
        <a:bodyPr/>
        <a:lstStyle/>
        <a:p>
          <a:r>
            <a:rPr lang="en-US" b="1" dirty="0"/>
            <a:t>Clusters reveal heterogeneity</a:t>
          </a:r>
          <a:r>
            <a:rPr lang="en-US" dirty="0"/>
            <a:t> not captured by income levels or region alone.</a:t>
          </a:r>
        </a:p>
      </dgm:t>
    </dgm:pt>
    <dgm:pt modelId="{2496D3CE-8C60-B94B-B251-ED2DE77F7341}" type="parTrans" cxnId="{8C22824D-8E37-CB4D-A35A-855D0600E721}">
      <dgm:prSet/>
      <dgm:spPr/>
      <dgm:t>
        <a:bodyPr/>
        <a:lstStyle/>
        <a:p>
          <a:endParaRPr lang="en-US"/>
        </a:p>
      </dgm:t>
    </dgm:pt>
    <dgm:pt modelId="{193BD073-3DBF-6846-AE93-E3A76CBF24EE}" type="sibTrans" cxnId="{8C22824D-8E37-CB4D-A35A-855D0600E721}">
      <dgm:prSet/>
      <dgm:spPr/>
      <dgm:t>
        <a:bodyPr/>
        <a:lstStyle/>
        <a:p>
          <a:endParaRPr lang="en-US"/>
        </a:p>
      </dgm:t>
    </dgm:pt>
    <dgm:pt modelId="{2389542A-2673-0643-B60B-417847AF3048}">
      <dgm:prSet/>
      <dgm:spPr/>
      <dgm:t>
        <a:bodyPr/>
        <a:lstStyle/>
        <a:p>
          <a:r>
            <a:rPr lang="en-US" b="1"/>
            <a:t>Women’s economic inclusion</a:t>
          </a:r>
          <a:r>
            <a:rPr lang="en-US"/>
            <a:t> (via LFP and informal economy metrics) is not only equity-driven but growth-relevant.</a:t>
          </a:r>
          <a:endParaRPr lang="en-US" dirty="0"/>
        </a:p>
      </dgm:t>
    </dgm:pt>
    <dgm:pt modelId="{33B1881C-C374-F84D-8CA6-396B53C9E61F}" type="parTrans" cxnId="{77938635-16B1-7E4D-8A61-9C79D0E322FC}">
      <dgm:prSet/>
      <dgm:spPr/>
      <dgm:t>
        <a:bodyPr/>
        <a:lstStyle/>
        <a:p>
          <a:endParaRPr lang="en-US"/>
        </a:p>
      </dgm:t>
    </dgm:pt>
    <dgm:pt modelId="{9254039D-03D5-BC44-A4C6-5C54EB2A0227}" type="sibTrans" cxnId="{77938635-16B1-7E4D-8A61-9C79D0E322FC}">
      <dgm:prSet/>
      <dgm:spPr/>
      <dgm:t>
        <a:bodyPr/>
        <a:lstStyle/>
        <a:p>
          <a:endParaRPr lang="en-US"/>
        </a:p>
      </dgm:t>
    </dgm:pt>
    <dgm:pt modelId="{176C297A-A190-F645-AC18-462AB3C2731E}">
      <dgm:prSet/>
      <dgm:spPr/>
      <dgm:t>
        <a:bodyPr/>
        <a:lstStyle/>
        <a:p>
          <a:r>
            <a:rPr lang="en-US" b="1"/>
            <a:t>Digital financial infrastructure</a:t>
          </a:r>
          <a:r>
            <a:rPr lang="en-US"/>
            <a:t> (proxy via account ownership) could be a cost-effective intervention lever.</a:t>
          </a:r>
          <a:endParaRPr lang="en-US" dirty="0"/>
        </a:p>
      </dgm:t>
    </dgm:pt>
    <dgm:pt modelId="{A0AD3F2E-60C1-4346-9099-497184AE413C}" type="parTrans" cxnId="{A9EF00B6-CB18-9B41-80E5-7892DFDBEDE1}">
      <dgm:prSet/>
      <dgm:spPr/>
      <dgm:t>
        <a:bodyPr/>
        <a:lstStyle/>
        <a:p>
          <a:endParaRPr lang="en-US"/>
        </a:p>
      </dgm:t>
    </dgm:pt>
    <dgm:pt modelId="{88005659-ED40-4C49-A1E0-2231FF211709}" type="sibTrans" cxnId="{A9EF00B6-CB18-9B41-80E5-7892DFDBEDE1}">
      <dgm:prSet/>
      <dgm:spPr/>
      <dgm:t>
        <a:bodyPr/>
        <a:lstStyle/>
        <a:p>
          <a:endParaRPr lang="en-US"/>
        </a:p>
      </dgm:t>
    </dgm:pt>
    <dgm:pt modelId="{9F1DE864-43D6-FD49-A50F-11DF41232B0C}">
      <dgm:prSet/>
      <dgm:spPr/>
      <dgm:t>
        <a:bodyPr/>
        <a:lstStyle/>
        <a:p>
          <a:r>
            <a:rPr lang="en-US" b="1" dirty="0"/>
            <a:t>Entrepreneurial persistence</a:t>
          </a:r>
          <a:r>
            <a:rPr lang="en-US" dirty="0"/>
            <a:t> should be nurtured — via long-term support systems, not one-off grants.</a:t>
          </a:r>
        </a:p>
      </dgm:t>
    </dgm:pt>
    <dgm:pt modelId="{86ABF72F-8BF9-2640-ACF7-AED5FFCBB0FC}" type="parTrans" cxnId="{187CEB27-792E-8340-A4EE-E5D7E34952A0}">
      <dgm:prSet/>
      <dgm:spPr/>
      <dgm:t>
        <a:bodyPr/>
        <a:lstStyle/>
        <a:p>
          <a:endParaRPr lang="en-US"/>
        </a:p>
      </dgm:t>
    </dgm:pt>
    <dgm:pt modelId="{A2701DF2-5825-824F-8EC1-A583319C181F}" type="sibTrans" cxnId="{187CEB27-792E-8340-A4EE-E5D7E34952A0}">
      <dgm:prSet/>
      <dgm:spPr/>
      <dgm:t>
        <a:bodyPr/>
        <a:lstStyle/>
        <a:p>
          <a:endParaRPr lang="en-US"/>
        </a:p>
      </dgm:t>
    </dgm:pt>
    <dgm:pt modelId="{FC2F998F-FCD5-9F4E-9338-9A8D496D1F2B}">
      <dgm:prSet/>
      <dgm:spPr/>
      <dgm:t>
        <a:bodyPr/>
        <a:lstStyle/>
        <a:p>
          <a:r>
            <a:rPr lang="en-US" dirty="0"/>
            <a:t>Demonstrates the value of combining </a:t>
          </a:r>
          <a:r>
            <a:rPr lang="en-US" b="1" dirty="0"/>
            <a:t>static and dynamic clustering</a:t>
          </a:r>
          <a:r>
            <a:rPr lang="en-US" dirty="0"/>
            <a:t> to uncover both structural and behavioral patterns – with certain key limitations to be addressed in future work.</a:t>
          </a:r>
        </a:p>
      </dgm:t>
    </dgm:pt>
    <dgm:pt modelId="{7AA2A185-FBD3-8B40-90E4-5402091A3FF0}" type="parTrans" cxnId="{F5B94BAA-E4D4-8C4B-94DD-DBFC17786E57}">
      <dgm:prSet/>
      <dgm:spPr/>
      <dgm:t>
        <a:bodyPr/>
        <a:lstStyle/>
        <a:p>
          <a:endParaRPr lang="en-US"/>
        </a:p>
      </dgm:t>
    </dgm:pt>
    <dgm:pt modelId="{6C180BD9-8581-8542-8B28-3890B118DB81}" type="sibTrans" cxnId="{F5B94BAA-E4D4-8C4B-94DD-DBFC17786E57}">
      <dgm:prSet/>
      <dgm:spPr/>
      <dgm:t>
        <a:bodyPr/>
        <a:lstStyle/>
        <a:p>
          <a:endParaRPr lang="en-US"/>
        </a:p>
      </dgm:t>
    </dgm:pt>
    <dgm:pt modelId="{200118E6-57DC-F544-A645-C4E0644C76DC}">
      <dgm:prSet/>
      <dgm:spPr/>
      <dgm:t>
        <a:bodyPr/>
        <a:lstStyle/>
        <a:p>
          <a:r>
            <a:rPr lang="en-US" dirty="0"/>
            <a:t>Offers a pragmatic, replicable model using </a:t>
          </a:r>
          <a:r>
            <a:rPr lang="en-US" b="1" dirty="0"/>
            <a:t>publicly available data</a:t>
          </a:r>
          <a:r>
            <a:rPr lang="en-US" dirty="0"/>
            <a:t> for cross-country startup diagnostics.</a:t>
          </a:r>
        </a:p>
      </dgm:t>
    </dgm:pt>
    <dgm:pt modelId="{07324AA6-9A0B-A249-B607-D4427CF65221}" type="parTrans" cxnId="{A16B0CC3-4AF2-E14B-B69C-B1D08FC38F12}">
      <dgm:prSet/>
      <dgm:spPr/>
      <dgm:t>
        <a:bodyPr/>
        <a:lstStyle/>
        <a:p>
          <a:endParaRPr lang="en-US"/>
        </a:p>
      </dgm:t>
    </dgm:pt>
    <dgm:pt modelId="{95F2A797-DF2C-2243-A701-7D27405A47A1}" type="sibTrans" cxnId="{A16B0CC3-4AF2-E14B-B69C-B1D08FC38F12}">
      <dgm:prSet/>
      <dgm:spPr/>
      <dgm:t>
        <a:bodyPr/>
        <a:lstStyle/>
        <a:p>
          <a:endParaRPr lang="en-US"/>
        </a:p>
      </dgm:t>
    </dgm:pt>
    <dgm:pt modelId="{9161563E-61BD-FA48-B944-2B2823388C78}" type="pres">
      <dgm:prSet presAssocID="{83BE3394-DEC4-0D42-BF78-1B7D6AD7C9A5}" presName="linear" presStyleCnt="0">
        <dgm:presLayoutVars>
          <dgm:dir/>
          <dgm:animLvl val="lvl"/>
          <dgm:resizeHandles val="exact"/>
        </dgm:presLayoutVars>
      </dgm:prSet>
      <dgm:spPr/>
    </dgm:pt>
    <dgm:pt modelId="{F35CABF3-37F2-D04B-9740-B852727BE653}" type="pres">
      <dgm:prSet presAssocID="{37C9345C-AF98-164B-988D-771326E62C78}" presName="parentLin" presStyleCnt="0"/>
      <dgm:spPr/>
    </dgm:pt>
    <dgm:pt modelId="{14D12E97-3711-4F4A-9F77-B2BBDFA3B450}" type="pres">
      <dgm:prSet presAssocID="{37C9345C-AF98-164B-988D-771326E62C78}" presName="parentLeftMargin" presStyleLbl="node1" presStyleIdx="0" presStyleCnt="3"/>
      <dgm:spPr/>
    </dgm:pt>
    <dgm:pt modelId="{E8C0E3D9-4076-3843-AA05-4BA10DADE237}" type="pres">
      <dgm:prSet presAssocID="{37C9345C-AF98-164B-988D-771326E62C7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DA192A4-43B0-6049-B483-E06694E836D6}" type="pres">
      <dgm:prSet presAssocID="{37C9345C-AF98-164B-988D-771326E62C78}" presName="negativeSpace" presStyleCnt="0"/>
      <dgm:spPr/>
    </dgm:pt>
    <dgm:pt modelId="{BFF45E70-2A75-8D4C-97E2-3F2241C35C5D}" type="pres">
      <dgm:prSet presAssocID="{37C9345C-AF98-164B-988D-771326E62C78}" presName="childText" presStyleLbl="conFgAcc1" presStyleIdx="0" presStyleCnt="3">
        <dgm:presLayoutVars>
          <dgm:bulletEnabled val="1"/>
        </dgm:presLayoutVars>
      </dgm:prSet>
      <dgm:spPr/>
    </dgm:pt>
    <dgm:pt modelId="{83A661C6-76C9-2B45-AD14-77C09B1E34F7}" type="pres">
      <dgm:prSet presAssocID="{4106D3A1-DEE2-8A4B-857F-CE5157D09840}" presName="spaceBetweenRectangles" presStyleCnt="0"/>
      <dgm:spPr/>
    </dgm:pt>
    <dgm:pt modelId="{2558017A-031F-EF47-841E-60063FC36DA9}" type="pres">
      <dgm:prSet presAssocID="{1E66390E-F16C-EB48-9C29-3C9BE06002C9}" presName="parentLin" presStyleCnt="0"/>
      <dgm:spPr/>
    </dgm:pt>
    <dgm:pt modelId="{7DB4800C-8396-1642-9B37-580DF5B14FA2}" type="pres">
      <dgm:prSet presAssocID="{1E66390E-F16C-EB48-9C29-3C9BE06002C9}" presName="parentLeftMargin" presStyleLbl="node1" presStyleIdx="0" presStyleCnt="3"/>
      <dgm:spPr/>
    </dgm:pt>
    <dgm:pt modelId="{15E29D33-3273-8848-8F7B-AC1D67F4C82B}" type="pres">
      <dgm:prSet presAssocID="{1E66390E-F16C-EB48-9C29-3C9BE06002C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9DA6F40-4834-DE48-AF7F-3DA29402DC7C}" type="pres">
      <dgm:prSet presAssocID="{1E66390E-F16C-EB48-9C29-3C9BE06002C9}" presName="negativeSpace" presStyleCnt="0"/>
      <dgm:spPr/>
    </dgm:pt>
    <dgm:pt modelId="{C2E1C594-1F7B-D74F-937B-CB4FDEAB7D27}" type="pres">
      <dgm:prSet presAssocID="{1E66390E-F16C-EB48-9C29-3C9BE06002C9}" presName="childText" presStyleLbl="conFgAcc1" presStyleIdx="1" presStyleCnt="3">
        <dgm:presLayoutVars>
          <dgm:bulletEnabled val="1"/>
        </dgm:presLayoutVars>
      </dgm:prSet>
      <dgm:spPr/>
    </dgm:pt>
    <dgm:pt modelId="{B253984A-0784-7849-94F7-524EDF5F1832}" type="pres">
      <dgm:prSet presAssocID="{2A25E421-C73D-4148-BB24-23A919016E6F}" presName="spaceBetweenRectangles" presStyleCnt="0"/>
      <dgm:spPr/>
    </dgm:pt>
    <dgm:pt modelId="{2E862EF9-A72F-BA42-A633-435785324A81}" type="pres">
      <dgm:prSet presAssocID="{B3C903D5-F4BE-8E41-943C-1123A14AA6F8}" presName="parentLin" presStyleCnt="0"/>
      <dgm:spPr/>
    </dgm:pt>
    <dgm:pt modelId="{1BE59613-D1DC-5E4C-BA46-8F0D4EFA4A6B}" type="pres">
      <dgm:prSet presAssocID="{B3C903D5-F4BE-8E41-943C-1123A14AA6F8}" presName="parentLeftMargin" presStyleLbl="node1" presStyleIdx="1" presStyleCnt="3"/>
      <dgm:spPr/>
    </dgm:pt>
    <dgm:pt modelId="{CEBE91A7-17FB-D944-A4FB-E9D929861B2E}" type="pres">
      <dgm:prSet presAssocID="{B3C903D5-F4BE-8E41-943C-1123A14AA6F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3379587-0E90-2C4A-A11E-E14D957DF7FD}" type="pres">
      <dgm:prSet presAssocID="{B3C903D5-F4BE-8E41-943C-1123A14AA6F8}" presName="negativeSpace" presStyleCnt="0"/>
      <dgm:spPr/>
    </dgm:pt>
    <dgm:pt modelId="{C0359581-F41C-0E42-92E0-D4DEF575FABE}" type="pres">
      <dgm:prSet presAssocID="{B3C903D5-F4BE-8E41-943C-1123A14AA6F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ACD1E12-B37C-4B43-88AA-B213B7E79E24}" type="presOf" srcId="{9A2295D4-0B30-774E-B272-2483088843CD}" destId="{BFF45E70-2A75-8D4C-97E2-3F2241C35C5D}" srcOrd="0" destOrd="2" presId="urn:microsoft.com/office/officeart/2005/8/layout/list1"/>
    <dgm:cxn modelId="{62B9B11A-679E-EA48-9B74-5326F7B01172}" srcId="{83BE3394-DEC4-0D42-BF78-1B7D6AD7C9A5}" destId="{B3C903D5-F4BE-8E41-943C-1123A14AA6F8}" srcOrd="2" destOrd="0" parTransId="{51CDD00C-4154-2B4B-B59F-4892A7AA1292}" sibTransId="{58A4782C-0DC1-514C-A377-C52F78F73139}"/>
    <dgm:cxn modelId="{EAEABE22-6F2D-144C-B451-C071D87E1A60}" type="presOf" srcId="{37C9345C-AF98-164B-988D-771326E62C78}" destId="{E8C0E3D9-4076-3843-AA05-4BA10DADE237}" srcOrd="1" destOrd="0" presId="urn:microsoft.com/office/officeart/2005/8/layout/list1"/>
    <dgm:cxn modelId="{187CEB27-792E-8340-A4EE-E5D7E34952A0}" srcId="{1E66390E-F16C-EB48-9C29-3C9BE06002C9}" destId="{9F1DE864-43D6-FD49-A50F-11DF41232B0C}" srcOrd="3" destOrd="0" parTransId="{86ABF72F-8BF9-2640-ACF7-AED5FFCBB0FC}" sibTransId="{A2701DF2-5825-824F-8EC1-A583319C181F}"/>
    <dgm:cxn modelId="{F75DC930-C212-B04E-A595-C30F29C615D1}" srcId="{37C9345C-AF98-164B-988D-771326E62C78}" destId="{07A8B39A-0D51-754F-9703-D2DAC0BB4D7B}" srcOrd="1" destOrd="0" parTransId="{76919931-26F7-514B-9D5C-CB6DCF3D3A1A}" sibTransId="{19F9DAE2-7BD3-A943-B4AE-6167BEA7B58F}"/>
    <dgm:cxn modelId="{77938635-16B1-7E4D-8A61-9C79D0E322FC}" srcId="{1E66390E-F16C-EB48-9C29-3C9BE06002C9}" destId="{2389542A-2673-0643-B60B-417847AF3048}" srcOrd="1" destOrd="0" parTransId="{33B1881C-C374-F84D-8CA6-396B53C9E61F}" sibTransId="{9254039D-03D5-BC44-A4C6-5C54EB2A0227}"/>
    <dgm:cxn modelId="{61465937-18AD-364E-BD7D-54E87D58A936}" type="presOf" srcId="{83BE3394-DEC4-0D42-BF78-1B7D6AD7C9A5}" destId="{9161563E-61BD-FA48-B944-2B2823388C78}" srcOrd="0" destOrd="0" presId="urn:microsoft.com/office/officeart/2005/8/layout/list1"/>
    <dgm:cxn modelId="{BDE83E42-312D-6B4D-B96E-0A380EF1CBB5}" type="presOf" srcId="{9F1DE864-43D6-FD49-A50F-11DF41232B0C}" destId="{C2E1C594-1F7B-D74F-937B-CB4FDEAB7D27}" srcOrd="0" destOrd="3" presId="urn:microsoft.com/office/officeart/2005/8/layout/list1"/>
    <dgm:cxn modelId="{8C22824D-8E37-CB4D-A35A-855D0600E721}" srcId="{37C9345C-AF98-164B-988D-771326E62C78}" destId="{E6C6C5D5-3D6C-E048-9B6D-6F98EBF87BDF}" srcOrd="3" destOrd="0" parTransId="{2496D3CE-8C60-B94B-B251-ED2DE77F7341}" sibTransId="{193BD073-3DBF-6846-AE93-E3A76CBF24EE}"/>
    <dgm:cxn modelId="{E9D9B084-16F1-1741-8146-FFDA5FC93362}" srcId="{B3C903D5-F4BE-8E41-943C-1123A14AA6F8}" destId="{31895BA6-E70B-234B-85B6-9D90FF61A0CD}" srcOrd="0" destOrd="0" parTransId="{EDDD3F2C-F0A8-304C-809C-F4BA75478193}" sibTransId="{0EDBA19D-3129-F24D-B0C3-1E840EF9CA13}"/>
    <dgm:cxn modelId="{55524D89-DACD-CA44-8DA5-B8453F9F10C5}" type="presOf" srcId="{31895BA6-E70B-234B-85B6-9D90FF61A0CD}" destId="{C0359581-F41C-0E42-92E0-D4DEF575FABE}" srcOrd="0" destOrd="0" presId="urn:microsoft.com/office/officeart/2005/8/layout/list1"/>
    <dgm:cxn modelId="{94C17790-9D61-4C43-A6DB-EC718676A1F8}" type="presOf" srcId="{B3C903D5-F4BE-8E41-943C-1123A14AA6F8}" destId="{CEBE91A7-17FB-D944-A4FB-E9D929861B2E}" srcOrd="1" destOrd="0" presId="urn:microsoft.com/office/officeart/2005/8/layout/list1"/>
    <dgm:cxn modelId="{E6CAC790-CDFE-7B44-95AE-064C2F551BF1}" srcId="{37C9345C-AF98-164B-988D-771326E62C78}" destId="{9A2295D4-0B30-774E-B272-2483088843CD}" srcOrd="2" destOrd="0" parTransId="{56E3A63A-6022-3949-AB64-303E52E911C8}" sibTransId="{7D9A498F-CE89-DC4C-A672-C7A44FE23BC1}"/>
    <dgm:cxn modelId="{5ACCD691-8ED7-1A48-97AE-D47B2ACF0437}" type="presOf" srcId="{E6C6C5D5-3D6C-E048-9B6D-6F98EBF87BDF}" destId="{BFF45E70-2A75-8D4C-97E2-3F2241C35C5D}" srcOrd="0" destOrd="3" presId="urn:microsoft.com/office/officeart/2005/8/layout/list1"/>
    <dgm:cxn modelId="{0ADB8B9B-A502-724A-BABD-F640267D453D}" type="presOf" srcId="{200118E6-57DC-F544-A645-C4E0644C76DC}" destId="{C0359581-F41C-0E42-92E0-D4DEF575FABE}" srcOrd="0" destOrd="2" presId="urn:microsoft.com/office/officeart/2005/8/layout/list1"/>
    <dgm:cxn modelId="{6596A09C-CCDC-314B-B05E-0ACCFD0CA938}" type="presOf" srcId="{07A8B39A-0D51-754F-9703-D2DAC0BB4D7B}" destId="{BFF45E70-2A75-8D4C-97E2-3F2241C35C5D}" srcOrd="0" destOrd="1" presId="urn:microsoft.com/office/officeart/2005/8/layout/list1"/>
    <dgm:cxn modelId="{E3F6D0A0-4468-7B42-970A-714021EE5D8B}" type="presOf" srcId="{37C9345C-AF98-164B-988D-771326E62C78}" destId="{14D12E97-3711-4F4A-9F77-B2BBDFA3B450}" srcOrd="0" destOrd="0" presId="urn:microsoft.com/office/officeart/2005/8/layout/list1"/>
    <dgm:cxn modelId="{577C56A8-87B4-EC4F-BC9A-F7FFC2EE6FFC}" type="presOf" srcId="{E06F8C62-639C-6A48-A8B5-C68331D9B46E}" destId="{C2E1C594-1F7B-D74F-937B-CB4FDEAB7D27}" srcOrd="0" destOrd="0" presId="urn:microsoft.com/office/officeart/2005/8/layout/list1"/>
    <dgm:cxn modelId="{37CD27AA-029F-144C-B6BB-7C9CCA2ABF87}" srcId="{83BE3394-DEC4-0D42-BF78-1B7D6AD7C9A5}" destId="{1E66390E-F16C-EB48-9C29-3C9BE06002C9}" srcOrd="1" destOrd="0" parTransId="{A4CFC5D9-B95D-E84E-8407-5D26A7E9174E}" sibTransId="{2A25E421-C73D-4148-BB24-23A919016E6F}"/>
    <dgm:cxn modelId="{F5B94BAA-E4D4-8C4B-94DD-DBFC17786E57}" srcId="{B3C903D5-F4BE-8E41-943C-1123A14AA6F8}" destId="{FC2F998F-FCD5-9F4E-9338-9A8D496D1F2B}" srcOrd="1" destOrd="0" parTransId="{7AA2A185-FBD3-8B40-90E4-5402091A3FF0}" sibTransId="{6C180BD9-8581-8542-8B28-3890B118DB81}"/>
    <dgm:cxn modelId="{90A38AAE-9FDD-964A-AD70-FA0A913D3553}" type="presOf" srcId="{1E66390E-F16C-EB48-9C29-3C9BE06002C9}" destId="{7DB4800C-8396-1642-9B37-580DF5B14FA2}" srcOrd="0" destOrd="0" presId="urn:microsoft.com/office/officeart/2005/8/layout/list1"/>
    <dgm:cxn modelId="{7F24DDB1-3DDF-2E41-8D37-4CDF76E2F525}" srcId="{1E66390E-F16C-EB48-9C29-3C9BE06002C9}" destId="{E06F8C62-639C-6A48-A8B5-C68331D9B46E}" srcOrd="0" destOrd="0" parTransId="{CF68F374-9CEA-2244-A7F3-D3AA6EC93ADC}" sibTransId="{ADC1D054-6D2E-8A45-B251-24C0FEE3301A}"/>
    <dgm:cxn modelId="{A9EF00B6-CB18-9B41-80E5-7892DFDBEDE1}" srcId="{1E66390E-F16C-EB48-9C29-3C9BE06002C9}" destId="{176C297A-A190-F645-AC18-462AB3C2731E}" srcOrd="2" destOrd="0" parTransId="{A0AD3F2E-60C1-4346-9099-497184AE413C}" sibTransId="{88005659-ED40-4C49-A1E0-2231FF211709}"/>
    <dgm:cxn modelId="{83B1D2B9-A2C0-5246-AD7E-71E5B5AFB398}" type="presOf" srcId="{B5EDCD9A-3E7E-934D-8BBC-FDC54BE7756C}" destId="{BFF45E70-2A75-8D4C-97E2-3F2241C35C5D}" srcOrd="0" destOrd="0" presId="urn:microsoft.com/office/officeart/2005/8/layout/list1"/>
    <dgm:cxn modelId="{34798CBF-5A74-9741-BE3D-66ACB22F2FE6}" type="presOf" srcId="{1E66390E-F16C-EB48-9C29-3C9BE06002C9}" destId="{15E29D33-3273-8848-8F7B-AC1D67F4C82B}" srcOrd="1" destOrd="0" presId="urn:microsoft.com/office/officeart/2005/8/layout/list1"/>
    <dgm:cxn modelId="{A16B0CC3-4AF2-E14B-B69C-B1D08FC38F12}" srcId="{B3C903D5-F4BE-8E41-943C-1123A14AA6F8}" destId="{200118E6-57DC-F544-A645-C4E0644C76DC}" srcOrd="2" destOrd="0" parTransId="{07324AA6-9A0B-A249-B607-D4427CF65221}" sibTransId="{95F2A797-DF2C-2243-A701-7D27405A47A1}"/>
    <dgm:cxn modelId="{B89C03D5-5800-254D-B277-831D2D966BD2}" type="presOf" srcId="{FC2F998F-FCD5-9F4E-9338-9A8D496D1F2B}" destId="{C0359581-F41C-0E42-92E0-D4DEF575FABE}" srcOrd="0" destOrd="1" presId="urn:microsoft.com/office/officeart/2005/8/layout/list1"/>
    <dgm:cxn modelId="{9FD5CFDF-0129-ED4F-86A7-B2F3B0CDF185}" srcId="{83BE3394-DEC4-0D42-BF78-1B7D6AD7C9A5}" destId="{37C9345C-AF98-164B-988D-771326E62C78}" srcOrd="0" destOrd="0" parTransId="{519203C9-9E02-0541-A583-F37DC9B817AA}" sibTransId="{4106D3A1-DEE2-8A4B-857F-CE5157D09840}"/>
    <dgm:cxn modelId="{AE1974E9-A9E4-E644-A0D6-0A4E6792AC7D}" type="presOf" srcId="{176C297A-A190-F645-AC18-462AB3C2731E}" destId="{C2E1C594-1F7B-D74F-937B-CB4FDEAB7D27}" srcOrd="0" destOrd="2" presId="urn:microsoft.com/office/officeart/2005/8/layout/list1"/>
    <dgm:cxn modelId="{C5C93CF1-F97C-AF4C-8A76-377E4B7ED045}" type="presOf" srcId="{B3C903D5-F4BE-8E41-943C-1123A14AA6F8}" destId="{1BE59613-D1DC-5E4C-BA46-8F0D4EFA4A6B}" srcOrd="0" destOrd="0" presId="urn:microsoft.com/office/officeart/2005/8/layout/list1"/>
    <dgm:cxn modelId="{E697DFF3-711B-454F-A7F8-F2C21D5E612C}" srcId="{37C9345C-AF98-164B-988D-771326E62C78}" destId="{B5EDCD9A-3E7E-934D-8BBC-FDC54BE7756C}" srcOrd="0" destOrd="0" parTransId="{2E4043B3-1B2E-8742-94A9-384393F9ACF0}" sibTransId="{AC8D4A7F-7CB8-2C4A-AD27-90B72F193A85}"/>
    <dgm:cxn modelId="{F026E5F4-A760-0B47-8A74-DD751EB23540}" type="presOf" srcId="{2389542A-2673-0643-B60B-417847AF3048}" destId="{C2E1C594-1F7B-D74F-937B-CB4FDEAB7D27}" srcOrd="0" destOrd="1" presId="urn:microsoft.com/office/officeart/2005/8/layout/list1"/>
    <dgm:cxn modelId="{84068461-9512-7043-9C49-5FBC45911580}" type="presParOf" srcId="{9161563E-61BD-FA48-B944-2B2823388C78}" destId="{F35CABF3-37F2-D04B-9740-B852727BE653}" srcOrd="0" destOrd="0" presId="urn:microsoft.com/office/officeart/2005/8/layout/list1"/>
    <dgm:cxn modelId="{FB9158CA-DD87-2A4B-8635-D81B31C06D75}" type="presParOf" srcId="{F35CABF3-37F2-D04B-9740-B852727BE653}" destId="{14D12E97-3711-4F4A-9F77-B2BBDFA3B450}" srcOrd="0" destOrd="0" presId="urn:microsoft.com/office/officeart/2005/8/layout/list1"/>
    <dgm:cxn modelId="{D8787D14-7121-E146-BAB8-61C3A43FD7F9}" type="presParOf" srcId="{F35CABF3-37F2-D04B-9740-B852727BE653}" destId="{E8C0E3D9-4076-3843-AA05-4BA10DADE237}" srcOrd="1" destOrd="0" presId="urn:microsoft.com/office/officeart/2005/8/layout/list1"/>
    <dgm:cxn modelId="{54C1277A-E454-094B-8E67-733ADFD81723}" type="presParOf" srcId="{9161563E-61BD-FA48-B944-2B2823388C78}" destId="{7DA192A4-43B0-6049-B483-E06694E836D6}" srcOrd="1" destOrd="0" presId="urn:microsoft.com/office/officeart/2005/8/layout/list1"/>
    <dgm:cxn modelId="{5DED102D-B604-DF49-9498-8978B9408D96}" type="presParOf" srcId="{9161563E-61BD-FA48-B944-2B2823388C78}" destId="{BFF45E70-2A75-8D4C-97E2-3F2241C35C5D}" srcOrd="2" destOrd="0" presId="urn:microsoft.com/office/officeart/2005/8/layout/list1"/>
    <dgm:cxn modelId="{6573F2D5-58C7-BE4F-9830-E56D921B4814}" type="presParOf" srcId="{9161563E-61BD-FA48-B944-2B2823388C78}" destId="{83A661C6-76C9-2B45-AD14-77C09B1E34F7}" srcOrd="3" destOrd="0" presId="urn:microsoft.com/office/officeart/2005/8/layout/list1"/>
    <dgm:cxn modelId="{40FE8CBA-0441-8C4E-B3A6-C179FD9B2F90}" type="presParOf" srcId="{9161563E-61BD-FA48-B944-2B2823388C78}" destId="{2558017A-031F-EF47-841E-60063FC36DA9}" srcOrd="4" destOrd="0" presId="urn:microsoft.com/office/officeart/2005/8/layout/list1"/>
    <dgm:cxn modelId="{5B27A473-252C-3247-B315-1814DD242307}" type="presParOf" srcId="{2558017A-031F-EF47-841E-60063FC36DA9}" destId="{7DB4800C-8396-1642-9B37-580DF5B14FA2}" srcOrd="0" destOrd="0" presId="urn:microsoft.com/office/officeart/2005/8/layout/list1"/>
    <dgm:cxn modelId="{5BADC05C-C44D-ED4A-9030-7E0E597EFF4B}" type="presParOf" srcId="{2558017A-031F-EF47-841E-60063FC36DA9}" destId="{15E29D33-3273-8848-8F7B-AC1D67F4C82B}" srcOrd="1" destOrd="0" presId="urn:microsoft.com/office/officeart/2005/8/layout/list1"/>
    <dgm:cxn modelId="{7890487C-3C4B-944A-AD36-CA027889A541}" type="presParOf" srcId="{9161563E-61BD-FA48-B944-2B2823388C78}" destId="{29DA6F40-4834-DE48-AF7F-3DA29402DC7C}" srcOrd="5" destOrd="0" presId="urn:microsoft.com/office/officeart/2005/8/layout/list1"/>
    <dgm:cxn modelId="{659EC7D2-4225-864A-A8A8-B21990459107}" type="presParOf" srcId="{9161563E-61BD-FA48-B944-2B2823388C78}" destId="{C2E1C594-1F7B-D74F-937B-CB4FDEAB7D27}" srcOrd="6" destOrd="0" presId="urn:microsoft.com/office/officeart/2005/8/layout/list1"/>
    <dgm:cxn modelId="{0D232F06-32DC-964A-9F28-0A2B4E6DA8DD}" type="presParOf" srcId="{9161563E-61BD-FA48-B944-2B2823388C78}" destId="{B253984A-0784-7849-94F7-524EDF5F1832}" srcOrd="7" destOrd="0" presId="urn:microsoft.com/office/officeart/2005/8/layout/list1"/>
    <dgm:cxn modelId="{CEE506FF-EDF4-0343-A759-A4775B38D262}" type="presParOf" srcId="{9161563E-61BD-FA48-B944-2B2823388C78}" destId="{2E862EF9-A72F-BA42-A633-435785324A81}" srcOrd="8" destOrd="0" presId="urn:microsoft.com/office/officeart/2005/8/layout/list1"/>
    <dgm:cxn modelId="{B9C8103F-0BAE-014F-A220-DCF5336348DF}" type="presParOf" srcId="{2E862EF9-A72F-BA42-A633-435785324A81}" destId="{1BE59613-D1DC-5E4C-BA46-8F0D4EFA4A6B}" srcOrd="0" destOrd="0" presId="urn:microsoft.com/office/officeart/2005/8/layout/list1"/>
    <dgm:cxn modelId="{A2D87699-DE12-3A4D-BA6F-3820F54020DC}" type="presParOf" srcId="{2E862EF9-A72F-BA42-A633-435785324A81}" destId="{CEBE91A7-17FB-D944-A4FB-E9D929861B2E}" srcOrd="1" destOrd="0" presId="urn:microsoft.com/office/officeart/2005/8/layout/list1"/>
    <dgm:cxn modelId="{69471E1F-BE5C-D34F-BD45-A8F7EF417B67}" type="presParOf" srcId="{9161563E-61BD-FA48-B944-2B2823388C78}" destId="{63379587-0E90-2C4A-A11E-E14D957DF7FD}" srcOrd="9" destOrd="0" presId="urn:microsoft.com/office/officeart/2005/8/layout/list1"/>
    <dgm:cxn modelId="{139CDFEB-7623-8648-9868-A282ABF24361}" type="presParOf" srcId="{9161563E-61BD-FA48-B944-2B2823388C78}" destId="{C0359581-F41C-0E42-92E0-D4DEF575FAB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C8DE54C-3922-0B4E-BC74-883D47542EEE}" type="doc">
      <dgm:prSet loTypeId="urn:microsoft.com/office/officeart/2005/8/layout/hierarchy6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039ADF-4FF8-A848-86E1-EA0534360F1B}">
      <dgm:prSet phldrT="[Text]"/>
      <dgm:spPr/>
      <dgm:t>
        <a:bodyPr/>
        <a:lstStyle/>
        <a:p>
          <a:r>
            <a:rPr lang="en-US" dirty="0"/>
            <a:t>Temporal Limitations</a:t>
          </a:r>
        </a:p>
      </dgm:t>
    </dgm:pt>
    <dgm:pt modelId="{E67854FD-52FD-6845-9A28-38DFE3D1778C}" type="parTrans" cxnId="{2EC24FF9-9EC1-E74A-98FE-E4F22D9A918A}">
      <dgm:prSet/>
      <dgm:spPr/>
      <dgm:t>
        <a:bodyPr/>
        <a:lstStyle/>
        <a:p>
          <a:endParaRPr lang="en-US"/>
        </a:p>
      </dgm:t>
    </dgm:pt>
    <dgm:pt modelId="{4704C407-3AE2-7443-97A9-83ECE141D88A}" type="sibTrans" cxnId="{2EC24FF9-9EC1-E74A-98FE-E4F22D9A918A}">
      <dgm:prSet/>
      <dgm:spPr/>
      <dgm:t>
        <a:bodyPr/>
        <a:lstStyle/>
        <a:p>
          <a:endParaRPr lang="en-US"/>
        </a:p>
      </dgm:t>
    </dgm:pt>
    <dgm:pt modelId="{0F4D6D30-CEA7-E54E-AE17-1A6E1F5D490F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NBDR Excludes Informal Activity</a:t>
          </a:r>
        </a:p>
      </dgm:t>
    </dgm:pt>
    <dgm:pt modelId="{695BA84A-1F88-CD4C-9DC8-090C0DA54438}" type="parTrans" cxnId="{0B62DFE1-0C81-D341-B72B-3774BCF6EFD8}">
      <dgm:prSet/>
      <dgm:spPr/>
      <dgm:t>
        <a:bodyPr/>
        <a:lstStyle/>
        <a:p>
          <a:endParaRPr lang="en-US"/>
        </a:p>
      </dgm:t>
    </dgm:pt>
    <dgm:pt modelId="{F1337570-C791-0842-B8AE-DE84F192EB78}" type="sibTrans" cxnId="{0B62DFE1-0C81-D341-B72B-3774BCF6EFD8}">
      <dgm:prSet/>
      <dgm:spPr/>
      <dgm:t>
        <a:bodyPr/>
        <a:lstStyle/>
        <a:p>
          <a:endParaRPr lang="en-US"/>
        </a:p>
      </dgm:t>
    </dgm:pt>
    <dgm:pt modelId="{35E8FBFA-D60A-D24B-9F3B-FB38EE659753}">
      <dgm:prSet phldrT="[Text]"/>
      <dgm:spPr/>
      <dgm:t>
        <a:bodyPr/>
        <a:lstStyle/>
        <a:p>
          <a:r>
            <a:rPr lang="en-US" dirty="0"/>
            <a:t>Clustering Interpretation</a:t>
          </a:r>
        </a:p>
      </dgm:t>
    </dgm:pt>
    <dgm:pt modelId="{D5D763EE-6312-394E-A3D6-D05E10A0D9FF}" type="parTrans" cxnId="{7A982584-94A4-6E40-BE80-0A5F555F6AB6}">
      <dgm:prSet/>
      <dgm:spPr/>
      <dgm:t>
        <a:bodyPr/>
        <a:lstStyle/>
        <a:p>
          <a:endParaRPr lang="en-US"/>
        </a:p>
      </dgm:t>
    </dgm:pt>
    <dgm:pt modelId="{9FC2AF90-75ED-314E-8ACD-2B8D02DB4D69}" type="sibTrans" cxnId="{7A982584-94A4-6E40-BE80-0A5F555F6AB6}">
      <dgm:prSet/>
      <dgm:spPr/>
      <dgm:t>
        <a:bodyPr/>
        <a:lstStyle/>
        <a:p>
          <a:endParaRPr lang="en-US"/>
        </a:p>
      </dgm:t>
    </dgm:pt>
    <dgm:pt modelId="{80569005-1E32-C74E-B436-36D075A98ACF}">
      <dgm:prSet phldrT="[Text]"/>
      <dgm:spPr/>
      <dgm:t>
        <a:bodyPr/>
        <a:lstStyle/>
        <a:p>
          <a:r>
            <a:rPr lang="en-US" dirty="0"/>
            <a:t>Causality Limitations</a:t>
          </a:r>
        </a:p>
      </dgm:t>
    </dgm:pt>
    <dgm:pt modelId="{D38BCE99-A07A-8644-A1D3-8666F5E93A37}" type="parTrans" cxnId="{B73B6A95-3280-964C-95BA-72696A67D87A}">
      <dgm:prSet/>
      <dgm:spPr/>
      <dgm:t>
        <a:bodyPr/>
        <a:lstStyle/>
        <a:p>
          <a:endParaRPr lang="en-US"/>
        </a:p>
      </dgm:t>
    </dgm:pt>
    <dgm:pt modelId="{1DA66675-34DE-D847-B963-51852DDB3BC6}" type="sibTrans" cxnId="{B73B6A95-3280-964C-95BA-72696A67D87A}">
      <dgm:prSet/>
      <dgm:spPr/>
      <dgm:t>
        <a:bodyPr/>
        <a:lstStyle/>
        <a:p>
          <a:endParaRPr lang="en-US"/>
        </a:p>
      </dgm:t>
    </dgm:pt>
    <dgm:pt modelId="{9730E6FD-B42F-E04E-A1EB-74C2F3221C29}">
      <dgm:prSet phldrT="[Text]"/>
      <dgm:spPr/>
      <dgm:t>
        <a:bodyPr/>
        <a:lstStyle/>
        <a:p>
          <a:r>
            <a:rPr lang="en-US" dirty="0"/>
            <a:t>Composite Variable Assumptions (WEFS)</a:t>
          </a:r>
        </a:p>
      </dgm:t>
    </dgm:pt>
    <dgm:pt modelId="{7F3D03FC-BB10-934E-BE6D-31A7163DE201}" type="parTrans" cxnId="{E6F88015-4ADC-8C4E-93D1-058C6A374714}">
      <dgm:prSet/>
      <dgm:spPr/>
      <dgm:t>
        <a:bodyPr/>
        <a:lstStyle/>
        <a:p>
          <a:endParaRPr lang="en-US"/>
        </a:p>
      </dgm:t>
    </dgm:pt>
    <dgm:pt modelId="{0191F52B-4657-E945-B9ED-C9A1F0DD32E1}" type="sibTrans" cxnId="{E6F88015-4ADC-8C4E-93D1-058C6A374714}">
      <dgm:prSet/>
      <dgm:spPr/>
      <dgm:t>
        <a:bodyPr/>
        <a:lstStyle/>
        <a:p>
          <a:endParaRPr lang="en-US"/>
        </a:p>
      </dgm:t>
    </dgm:pt>
    <dgm:pt modelId="{65360443-7158-AE41-BCC0-65D072D8D704}">
      <dgm:prSet phldrT="[Text]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dirty="0"/>
            <a:t>Data At Hand</a:t>
          </a:r>
        </a:p>
      </dgm:t>
    </dgm:pt>
    <dgm:pt modelId="{92D22D51-6A42-C34F-98FC-870A0C851E82}" type="parTrans" cxnId="{7C7FF02A-B5F8-8C48-814F-862BB6A023CA}">
      <dgm:prSet/>
      <dgm:spPr/>
      <dgm:t>
        <a:bodyPr/>
        <a:lstStyle/>
        <a:p>
          <a:endParaRPr lang="en-US"/>
        </a:p>
      </dgm:t>
    </dgm:pt>
    <dgm:pt modelId="{4FA82206-9563-E142-AED0-A0EFC1A86B4E}" type="sibTrans" cxnId="{7C7FF02A-B5F8-8C48-814F-862BB6A023CA}">
      <dgm:prSet/>
      <dgm:spPr/>
      <dgm:t>
        <a:bodyPr/>
        <a:lstStyle/>
        <a:p>
          <a:endParaRPr lang="en-US"/>
        </a:p>
      </dgm:t>
    </dgm:pt>
    <dgm:pt modelId="{EB51834A-E451-694D-83A8-0E2974216E2F}">
      <dgm:prSet phldrT="[Text]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dirty="0"/>
            <a:t>Measurement Limitations</a:t>
          </a:r>
        </a:p>
      </dgm:t>
    </dgm:pt>
    <dgm:pt modelId="{8ABF6C6B-5C4A-D547-9AB1-189D2C4E9F66}" type="parTrans" cxnId="{FCD18DE2-DB0E-134F-AA17-318CF2E1705B}">
      <dgm:prSet/>
      <dgm:spPr/>
      <dgm:t>
        <a:bodyPr/>
        <a:lstStyle/>
        <a:p>
          <a:endParaRPr lang="en-US"/>
        </a:p>
      </dgm:t>
    </dgm:pt>
    <dgm:pt modelId="{E6FFF097-7244-4647-A41E-D3946A1DE03A}" type="sibTrans" cxnId="{FCD18DE2-DB0E-134F-AA17-318CF2E1705B}">
      <dgm:prSet/>
      <dgm:spPr/>
      <dgm:t>
        <a:bodyPr/>
        <a:lstStyle/>
        <a:p>
          <a:endParaRPr lang="en-US"/>
        </a:p>
      </dgm:t>
    </dgm:pt>
    <dgm:pt modelId="{3C7358F8-8ED5-A64D-8572-3C3CB6D8125D}">
      <dgm:prSet phldrT="[Text]"/>
      <dgm:sp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US" dirty="0"/>
            <a:t>Modeling</a:t>
          </a:r>
        </a:p>
      </dgm:t>
    </dgm:pt>
    <dgm:pt modelId="{7994937B-B2F3-974C-ABAD-21E875316000}" type="parTrans" cxnId="{E0D66605-ADF4-2646-8F37-0B0408B07C7D}">
      <dgm:prSet/>
      <dgm:spPr/>
      <dgm:t>
        <a:bodyPr/>
        <a:lstStyle/>
        <a:p>
          <a:endParaRPr lang="en-US"/>
        </a:p>
      </dgm:t>
    </dgm:pt>
    <dgm:pt modelId="{BA19EAC4-1362-574C-9CB8-8A50FCB30211}" type="sibTrans" cxnId="{E0D66605-ADF4-2646-8F37-0B0408B07C7D}">
      <dgm:prSet/>
      <dgm:spPr/>
      <dgm:t>
        <a:bodyPr/>
        <a:lstStyle/>
        <a:p>
          <a:endParaRPr lang="en-US"/>
        </a:p>
      </dgm:t>
    </dgm:pt>
    <dgm:pt modelId="{9DF0E33F-165B-5945-98BD-14BA8DCAAC5C}">
      <dgm:prSet phldrT="[Text]"/>
      <dgm:spPr/>
      <dgm:t>
        <a:bodyPr/>
        <a:lstStyle/>
        <a:p>
          <a:r>
            <a:rPr lang="en-US" dirty="0"/>
            <a:t>Inability to Cross Validate</a:t>
          </a:r>
        </a:p>
      </dgm:t>
    </dgm:pt>
    <dgm:pt modelId="{74D720D0-4E43-1946-A6FA-88CE06EA7367}" type="parTrans" cxnId="{BECCF8A5-618E-7B4F-9865-5882C74BD10D}">
      <dgm:prSet/>
      <dgm:spPr/>
      <dgm:t>
        <a:bodyPr/>
        <a:lstStyle/>
        <a:p>
          <a:endParaRPr lang="en-US"/>
        </a:p>
      </dgm:t>
    </dgm:pt>
    <dgm:pt modelId="{C1A8AC8A-31D7-6343-8B1F-5377B80D97EF}" type="sibTrans" cxnId="{BECCF8A5-618E-7B4F-9865-5882C74BD10D}">
      <dgm:prSet/>
      <dgm:spPr/>
      <dgm:t>
        <a:bodyPr/>
        <a:lstStyle/>
        <a:p>
          <a:endParaRPr lang="en-US"/>
        </a:p>
      </dgm:t>
    </dgm:pt>
    <dgm:pt modelId="{1AD0A086-9E26-4C4D-9C88-A834E162B2D8}" type="pres">
      <dgm:prSet presAssocID="{0C8DE54C-3922-0B4E-BC74-883D47542EE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115C2F1-AC54-4B4E-87FE-95D5566519A9}" type="pres">
      <dgm:prSet presAssocID="{0C8DE54C-3922-0B4E-BC74-883D47542EEE}" presName="hierFlow" presStyleCnt="0"/>
      <dgm:spPr/>
    </dgm:pt>
    <dgm:pt modelId="{12929278-282E-614F-BA8B-24A834F6347F}" type="pres">
      <dgm:prSet presAssocID="{0C8DE54C-3922-0B4E-BC74-883D47542EEE}" presName="firstBuf" presStyleCnt="0"/>
      <dgm:spPr/>
    </dgm:pt>
    <dgm:pt modelId="{DE424773-BD4F-154B-BA28-7C94FC7D4DC8}" type="pres">
      <dgm:prSet presAssocID="{0C8DE54C-3922-0B4E-BC74-883D47542EE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9900A40-47CE-7D4A-A4CD-AC2155C6CCC5}" type="pres">
      <dgm:prSet presAssocID="{1B039ADF-4FF8-A848-86E1-EA0534360F1B}" presName="Name14" presStyleCnt="0"/>
      <dgm:spPr/>
    </dgm:pt>
    <dgm:pt modelId="{3910160C-A214-AD46-B3B9-7090A3F35248}" type="pres">
      <dgm:prSet presAssocID="{1B039ADF-4FF8-A848-86E1-EA0534360F1B}" presName="level1Shape" presStyleLbl="node0" presStyleIdx="0" presStyleCnt="1">
        <dgm:presLayoutVars>
          <dgm:chPref val="3"/>
        </dgm:presLayoutVars>
      </dgm:prSet>
      <dgm:spPr/>
    </dgm:pt>
    <dgm:pt modelId="{6034B464-FE54-4C43-BE8C-7F811022C9E5}" type="pres">
      <dgm:prSet presAssocID="{1B039ADF-4FF8-A848-86E1-EA0534360F1B}" presName="hierChild2" presStyleCnt="0"/>
      <dgm:spPr/>
    </dgm:pt>
    <dgm:pt modelId="{C1CDE084-FA69-CF43-8853-B0443DAC4278}" type="pres">
      <dgm:prSet presAssocID="{695BA84A-1F88-CD4C-9DC8-090C0DA54438}" presName="Name19" presStyleLbl="parChTrans1D2" presStyleIdx="0" presStyleCnt="2"/>
      <dgm:spPr/>
    </dgm:pt>
    <dgm:pt modelId="{340AB400-374D-1940-8058-3238E06BC81E}" type="pres">
      <dgm:prSet presAssocID="{0F4D6D30-CEA7-E54E-AE17-1A6E1F5D490F}" presName="Name21" presStyleCnt="0"/>
      <dgm:spPr/>
    </dgm:pt>
    <dgm:pt modelId="{6E0A270E-C061-9F48-B618-BF6964E434D9}" type="pres">
      <dgm:prSet presAssocID="{0F4D6D30-CEA7-E54E-AE17-1A6E1F5D490F}" presName="level2Shape" presStyleLbl="node2" presStyleIdx="0" presStyleCnt="2"/>
      <dgm:spPr/>
    </dgm:pt>
    <dgm:pt modelId="{4B6ECB93-EE8C-9B4F-8EE0-74294CB7799E}" type="pres">
      <dgm:prSet presAssocID="{0F4D6D30-CEA7-E54E-AE17-1A6E1F5D490F}" presName="hierChild3" presStyleCnt="0"/>
      <dgm:spPr/>
    </dgm:pt>
    <dgm:pt modelId="{2FF3BA65-F849-7A4D-9650-F6A1F334A38E}" type="pres">
      <dgm:prSet presAssocID="{D5D763EE-6312-394E-A3D6-D05E10A0D9FF}" presName="Name19" presStyleLbl="parChTrans1D3" presStyleIdx="0" presStyleCnt="3"/>
      <dgm:spPr/>
    </dgm:pt>
    <dgm:pt modelId="{88BB37E0-9B77-6A4F-81B6-15B6B7319F99}" type="pres">
      <dgm:prSet presAssocID="{35E8FBFA-D60A-D24B-9F3B-FB38EE659753}" presName="Name21" presStyleCnt="0"/>
      <dgm:spPr/>
    </dgm:pt>
    <dgm:pt modelId="{F837AC24-94F1-1449-9D5D-B451E3EA9CB2}" type="pres">
      <dgm:prSet presAssocID="{35E8FBFA-D60A-D24B-9F3B-FB38EE659753}" presName="level2Shape" presStyleLbl="node3" presStyleIdx="0" presStyleCnt="3"/>
      <dgm:spPr/>
    </dgm:pt>
    <dgm:pt modelId="{6A7ADC6E-76F0-A54C-84AD-9C287D377B0F}" type="pres">
      <dgm:prSet presAssocID="{35E8FBFA-D60A-D24B-9F3B-FB38EE659753}" presName="hierChild3" presStyleCnt="0"/>
      <dgm:spPr/>
    </dgm:pt>
    <dgm:pt modelId="{5B4A7077-0DBD-EA42-98DA-AD50EF08FF75}" type="pres">
      <dgm:prSet presAssocID="{D38BCE99-A07A-8644-A1D3-8666F5E93A37}" presName="Name19" presStyleLbl="parChTrans1D3" presStyleIdx="1" presStyleCnt="3"/>
      <dgm:spPr/>
    </dgm:pt>
    <dgm:pt modelId="{EDBDA868-1A85-E04D-BC5B-6F12CB60E980}" type="pres">
      <dgm:prSet presAssocID="{80569005-1E32-C74E-B436-36D075A98ACF}" presName="Name21" presStyleCnt="0"/>
      <dgm:spPr/>
    </dgm:pt>
    <dgm:pt modelId="{299A06DA-E1F4-8745-8030-31BBD9966541}" type="pres">
      <dgm:prSet presAssocID="{80569005-1E32-C74E-B436-36D075A98ACF}" presName="level2Shape" presStyleLbl="node3" presStyleIdx="1" presStyleCnt="3"/>
      <dgm:spPr/>
    </dgm:pt>
    <dgm:pt modelId="{BB08CAD8-582C-8643-98EB-F2CDC1E91B8F}" type="pres">
      <dgm:prSet presAssocID="{80569005-1E32-C74E-B436-36D075A98ACF}" presName="hierChild3" presStyleCnt="0"/>
      <dgm:spPr/>
    </dgm:pt>
    <dgm:pt modelId="{CE3CC748-410C-8B4E-94A5-10DB8677C1E1}" type="pres">
      <dgm:prSet presAssocID="{74D720D0-4E43-1946-A6FA-88CE06EA7367}" presName="Name19" presStyleLbl="parChTrans1D3" presStyleIdx="2" presStyleCnt="3"/>
      <dgm:spPr/>
    </dgm:pt>
    <dgm:pt modelId="{07BF3326-687D-7049-AA25-5FD0B33D793E}" type="pres">
      <dgm:prSet presAssocID="{9DF0E33F-165B-5945-98BD-14BA8DCAAC5C}" presName="Name21" presStyleCnt="0"/>
      <dgm:spPr/>
    </dgm:pt>
    <dgm:pt modelId="{A1F94363-2990-9E41-85F4-A25E429C028F}" type="pres">
      <dgm:prSet presAssocID="{9DF0E33F-165B-5945-98BD-14BA8DCAAC5C}" presName="level2Shape" presStyleLbl="node3" presStyleIdx="2" presStyleCnt="3"/>
      <dgm:spPr/>
    </dgm:pt>
    <dgm:pt modelId="{AE85A3AF-B9F3-4F48-9D1B-7BA6F87D38D2}" type="pres">
      <dgm:prSet presAssocID="{9DF0E33F-165B-5945-98BD-14BA8DCAAC5C}" presName="hierChild3" presStyleCnt="0"/>
      <dgm:spPr/>
    </dgm:pt>
    <dgm:pt modelId="{3687876B-E0BD-234D-9A92-9AEC436EBBBB}" type="pres">
      <dgm:prSet presAssocID="{7F3D03FC-BB10-934E-BE6D-31A7163DE201}" presName="Name19" presStyleLbl="parChTrans1D2" presStyleIdx="1" presStyleCnt="2"/>
      <dgm:spPr/>
    </dgm:pt>
    <dgm:pt modelId="{ACF4CF67-6875-A44E-BEE1-1D00D700E725}" type="pres">
      <dgm:prSet presAssocID="{9730E6FD-B42F-E04E-A1EB-74C2F3221C29}" presName="Name21" presStyleCnt="0"/>
      <dgm:spPr/>
    </dgm:pt>
    <dgm:pt modelId="{8C395953-91F6-F742-B05E-45D2681DDAA0}" type="pres">
      <dgm:prSet presAssocID="{9730E6FD-B42F-E04E-A1EB-74C2F3221C29}" presName="level2Shape" presStyleLbl="node2" presStyleIdx="1" presStyleCnt="2"/>
      <dgm:spPr/>
    </dgm:pt>
    <dgm:pt modelId="{9FFE15AD-65B2-7948-A60C-781E20CB61FA}" type="pres">
      <dgm:prSet presAssocID="{9730E6FD-B42F-E04E-A1EB-74C2F3221C29}" presName="hierChild3" presStyleCnt="0"/>
      <dgm:spPr/>
    </dgm:pt>
    <dgm:pt modelId="{3E98C665-F730-4F4F-A8AC-0997D92A4943}" type="pres">
      <dgm:prSet presAssocID="{0C8DE54C-3922-0B4E-BC74-883D47542EEE}" presName="bgShapesFlow" presStyleCnt="0"/>
      <dgm:spPr/>
    </dgm:pt>
    <dgm:pt modelId="{9E97AEC8-9A9C-BD40-A1CF-CC7B9A22B1D0}" type="pres">
      <dgm:prSet presAssocID="{65360443-7158-AE41-BCC0-65D072D8D704}" presName="rectComp" presStyleCnt="0"/>
      <dgm:spPr/>
    </dgm:pt>
    <dgm:pt modelId="{7AA48F52-4203-E54E-81A8-6EB163E4B9C0}" type="pres">
      <dgm:prSet presAssocID="{65360443-7158-AE41-BCC0-65D072D8D704}" presName="bgRect" presStyleLbl="bgShp" presStyleIdx="0" presStyleCnt="3"/>
      <dgm:spPr/>
    </dgm:pt>
    <dgm:pt modelId="{52E88CC3-37EF-7149-B4F8-94CD8619F428}" type="pres">
      <dgm:prSet presAssocID="{65360443-7158-AE41-BCC0-65D072D8D704}" presName="bgRectTx" presStyleLbl="bgShp" presStyleIdx="0" presStyleCnt="3">
        <dgm:presLayoutVars>
          <dgm:bulletEnabled val="1"/>
        </dgm:presLayoutVars>
      </dgm:prSet>
      <dgm:spPr/>
    </dgm:pt>
    <dgm:pt modelId="{D20AC87E-3937-9640-91DE-A1E32049BFB3}" type="pres">
      <dgm:prSet presAssocID="{65360443-7158-AE41-BCC0-65D072D8D704}" presName="spComp" presStyleCnt="0"/>
      <dgm:spPr/>
    </dgm:pt>
    <dgm:pt modelId="{A6D330C3-21BA-0B43-B84B-E8C794B0C493}" type="pres">
      <dgm:prSet presAssocID="{65360443-7158-AE41-BCC0-65D072D8D704}" presName="vSp" presStyleCnt="0"/>
      <dgm:spPr/>
    </dgm:pt>
    <dgm:pt modelId="{B82AA3C7-BEA6-714C-9BD3-6D92F7E85B2F}" type="pres">
      <dgm:prSet presAssocID="{EB51834A-E451-694D-83A8-0E2974216E2F}" presName="rectComp" presStyleCnt="0"/>
      <dgm:spPr/>
    </dgm:pt>
    <dgm:pt modelId="{2EA86952-41F0-4D40-A373-DC99DFC3C969}" type="pres">
      <dgm:prSet presAssocID="{EB51834A-E451-694D-83A8-0E2974216E2F}" presName="bgRect" presStyleLbl="bgShp" presStyleIdx="1" presStyleCnt="3"/>
      <dgm:spPr/>
    </dgm:pt>
    <dgm:pt modelId="{A8777771-64B5-414B-82B2-E11838085F04}" type="pres">
      <dgm:prSet presAssocID="{EB51834A-E451-694D-83A8-0E2974216E2F}" presName="bgRectTx" presStyleLbl="bgShp" presStyleIdx="1" presStyleCnt="3">
        <dgm:presLayoutVars>
          <dgm:bulletEnabled val="1"/>
        </dgm:presLayoutVars>
      </dgm:prSet>
      <dgm:spPr/>
    </dgm:pt>
    <dgm:pt modelId="{961426FF-EA0E-0446-9B53-96A86A193DB5}" type="pres">
      <dgm:prSet presAssocID="{EB51834A-E451-694D-83A8-0E2974216E2F}" presName="spComp" presStyleCnt="0"/>
      <dgm:spPr/>
    </dgm:pt>
    <dgm:pt modelId="{758C3413-CBEB-2E4C-B7BC-28751B85D34D}" type="pres">
      <dgm:prSet presAssocID="{EB51834A-E451-694D-83A8-0E2974216E2F}" presName="vSp" presStyleCnt="0"/>
      <dgm:spPr/>
    </dgm:pt>
    <dgm:pt modelId="{305A7C1E-B6A3-AF40-B9EA-21455ECFD5CC}" type="pres">
      <dgm:prSet presAssocID="{3C7358F8-8ED5-A64D-8572-3C3CB6D8125D}" presName="rectComp" presStyleCnt="0"/>
      <dgm:spPr/>
    </dgm:pt>
    <dgm:pt modelId="{86AE5280-72E4-C84C-A1E0-2EF02B83B562}" type="pres">
      <dgm:prSet presAssocID="{3C7358F8-8ED5-A64D-8572-3C3CB6D8125D}" presName="bgRect" presStyleLbl="bgShp" presStyleIdx="2" presStyleCnt="3"/>
      <dgm:spPr/>
    </dgm:pt>
    <dgm:pt modelId="{D25EE396-B6CB-FB41-8CF7-878EA9CEFA8B}" type="pres">
      <dgm:prSet presAssocID="{3C7358F8-8ED5-A64D-8572-3C3CB6D8125D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E0D66605-ADF4-2646-8F37-0B0408B07C7D}" srcId="{0C8DE54C-3922-0B4E-BC74-883D47542EEE}" destId="{3C7358F8-8ED5-A64D-8572-3C3CB6D8125D}" srcOrd="3" destOrd="0" parTransId="{7994937B-B2F3-974C-ABAD-21E875316000}" sibTransId="{BA19EAC4-1362-574C-9CB8-8A50FCB30211}"/>
    <dgm:cxn modelId="{CF03E70A-4553-BF48-B817-E819DF250F30}" type="presOf" srcId="{695BA84A-1F88-CD4C-9DC8-090C0DA54438}" destId="{C1CDE084-FA69-CF43-8853-B0443DAC4278}" srcOrd="0" destOrd="0" presId="urn:microsoft.com/office/officeart/2005/8/layout/hierarchy6"/>
    <dgm:cxn modelId="{40B5FE0F-A0FB-EF42-B245-D3DDCDFE728F}" type="presOf" srcId="{0C8DE54C-3922-0B4E-BC74-883D47542EEE}" destId="{1AD0A086-9E26-4C4D-9C88-A834E162B2D8}" srcOrd="0" destOrd="0" presId="urn:microsoft.com/office/officeart/2005/8/layout/hierarchy6"/>
    <dgm:cxn modelId="{E6F88015-4ADC-8C4E-93D1-058C6A374714}" srcId="{1B039ADF-4FF8-A848-86E1-EA0534360F1B}" destId="{9730E6FD-B42F-E04E-A1EB-74C2F3221C29}" srcOrd="1" destOrd="0" parTransId="{7F3D03FC-BB10-934E-BE6D-31A7163DE201}" sibTransId="{0191F52B-4657-E945-B9ED-C9A1F0DD32E1}"/>
    <dgm:cxn modelId="{73FF5E1A-C5C7-B242-AC96-5683331E3B3C}" type="presOf" srcId="{3C7358F8-8ED5-A64D-8572-3C3CB6D8125D}" destId="{86AE5280-72E4-C84C-A1E0-2EF02B83B562}" srcOrd="0" destOrd="0" presId="urn:microsoft.com/office/officeart/2005/8/layout/hierarchy6"/>
    <dgm:cxn modelId="{56BFDA1B-309A-5F44-8FCD-666EF76C4A56}" type="presOf" srcId="{65360443-7158-AE41-BCC0-65D072D8D704}" destId="{52E88CC3-37EF-7149-B4F8-94CD8619F428}" srcOrd="1" destOrd="0" presId="urn:microsoft.com/office/officeart/2005/8/layout/hierarchy6"/>
    <dgm:cxn modelId="{7C7FF02A-B5F8-8C48-814F-862BB6A023CA}" srcId="{0C8DE54C-3922-0B4E-BC74-883D47542EEE}" destId="{65360443-7158-AE41-BCC0-65D072D8D704}" srcOrd="1" destOrd="0" parTransId="{92D22D51-6A42-C34F-98FC-870A0C851E82}" sibTransId="{4FA82206-9563-E142-AED0-A0EFC1A86B4E}"/>
    <dgm:cxn modelId="{FD408E3A-4483-3F46-B022-4533D1670204}" type="presOf" srcId="{35E8FBFA-D60A-D24B-9F3B-FB38EE659753}" destId="{F837AC24-94F1-1449-9D5D-B451E3EA9CB2}" srcOrd="0" destOrd="0" presId="urn:microsoft.com/office/officeart/2005/8/layout/hierarchy6"/>
    <dgm:cxn modelId="{C7AF8F42-881A-A744-A0D0-9AD95C27B7A6}" type="presOf" srcId="{1B039ADF-4FF8-A848-86E1-EA0534360F1B}" destId="{3910160C-A214-AD46-B3B9-7090A3F35248}" srcOrd="0" destOrd="0" presId="urn:microsoft.com/office/officeart/2005/8/layout/hierarchy6"/>
    <dgm:cxn modelId="{151B7765-643A-594A-91EE-94C2344262F7}" type="presOf" srcId="{0F4D6D30-CEA7-E54E-AE17-1A6E1F5D490F}" destId="{6E0A270E-C061-9F48-B618-BF6964E434D9}" srcOrd="0" destOrd="0" presId="urn:microsoft.com/office/officeart/2005/8/layout/hierarchy6"/>
    <dgm:cxn modelId="{FAFC2F7A-6651-E847-80DD-ADB59DB6441A}" type="presOf" srcId="{74D720D0-4E43-1946-A6FA-88CE06EA7367}" destId="{CE3CC748-410C-8B4E-94A5-10DB8677C1E1}" srcOrd="0" destOrd="0" presId="urn:microsoft.com/office/officeart/2005/8/layout/hierarchy6"/>
    <dgm:cxn modelId="{A1673183-04D5-C641-9ABF-B2A76BBD9A1F}" type="presOf" srcId="{9730E6FD-B42F-E04E-A1EB-74C2F3221C29}" destId="{8C395953-91F6-F742-B05E-45D2681DDAA0}" srcOrd="0" destOrd="0" presId="urn:microsoft.com/office/officeart/2005/8/layout/hierarchy6"/>
    <dgm:cxn modelId="{7A982584-94A4-6E40-BE80-0A5F555F6AB6}" srcId="{0F4D6D30-CEA7-E54E-AE17-1A6E1F5D490F}" destId="{35E8FBFA-D60A-D24B-9F3B-FB38EE659753}" srcOrd="0" destOrd="0" parTransId="{D5D763EE-6312-394E-A3D6-D05E10A0D9FF}" sibTransId="{9FC2AF90-75ED-314E-8ACD-2B8D02DB4D69}"/>
    <dgm:cxn modelId="{B73B6A95-3280-964C-95BA-72696A67D87A}" srcId="{0F4D6D30-CEA7-E54E-AE17-1A6E1F5D490F}" destId="{80569005-1E32-C74E-B436-36D075A98ACF}" srcOrd="1" destOrd="0" parTransId="{D38BCE99-A07A-8644-A1D3-8666F5E93A37}" sibTransId="{1DA66675-34DE-D847-B963-51852DDB3BC6}"/>
    <dgm:cxn modelId="{44835E99-2C93-844D-A61A-1829DDD92D3F}" type="presOf" srcId="{3C7358F8-8ED5-A64D-8572-3C3CB6D8125D}" destId="{D25EE396-B6CB-FB41-8CF7-878EA9CEFA8B}" srcOrd="1" destOrd="0" presId="urn:microsoft.com/office/officeart/2005/8/layout/hierarchy6"/>
    <dgm:cxn modelId="{BECCF8A5-618E-7B4F-9865-5882C74BD10D}" srcId="{0F4D6D30-CEA7-E54E-AE17-1A6E1F5D490F}" destId="{9DF0E33F-165B-5945-98BD-14BA8DCAAC5C}" srcOrd="2" destOrd="0" parTransId="{74D720D0-4E43-1946-A6FA-88CE06EA7367}" sibTransId="{C1A8AC8A-31D7-6343-8B1F-5377B80D97EF}"/>
    <dgm:cxn modelId="{55CCAEAD-1CCA-6443-BA4D-4F2A8DC27555}" type="presOf" srcId="{EB51834A-E451-694D-83A8-0E2974216E2F}" destId="{2EA86952-41F0-4D40-A373-DC99DFC3C969}" srcOrd="0" destOrd="0" presId="urn:microsoft.com/office/officeart/2005/8/layout/hierarchy6"/>
    <dgm:cxn modelId="{8D6749AE-447B-4E46-9352-6BDC18471705}" type="presOf" srcId="{7F3D03FC-BB10-934E-BE6D-31A7163DE201}" destId="{3687876B-E0BD-234D-9A92-9AEC436EBBBB}" srcOrd="0" destOrd="0" presId="urn:microsoft.com/office/officeart/2005/8/layout/hierarchy6"/>
    <dgm:cxn modelId="{CC4C40B7-7B4B-5F49-A513-DEABFB8456ED}" type="presOf" srcId="{EB51834A-E451-694D-83A8-0E2974216E2F}" destId="{A8777771-64B5-414B-82B2-E11838085F04}" srcOrd="1" destOrd="0" presId="urn:microsoft.com/office/officeart/2005/8/layout/hierarchy6"/>
    <dgm:cxn modelId="{7BAF67BB-1A83-2047-8202-752BEF730BBE}" type="presOf" srcId="{80569005-1E32-C74E-B436-36D075A98ACF}" destId="{299A06DA-E1F4-8745-8030-31BBD9966541}" srcOrd="0" destOrd="0" presId="urn:microsoft.com/office/officeart/2005/8/layout/hierarchy6"/>
    <dgm:cxn modelId="{79A535C1-E893-EF4B-8361-15B62630A9F7}" type="presOf" srcId="{65360443-7158-AE41-BCC0-65D072D8D704}" destId="{7AA48F52-4203-E54E-81A8-6EB163E4B9C0}" srcOrd="0" destOrd="0" presId="urn:microsoft.com/office/officeart/2005/8/layout/hierarchy6"/>
    <dgm:cxn modelId="{3A1F34C3-4F60-3749-A02B-3354E9305603}" type="presOf" srcId="{9DF0E33F-165B-5945-98BD-14BA8DCAAC5C}" destId="{A1F94363-2990-9E41-85F4-A25E429C028F}" srcOrd="0" destOrd="0" presId="urn:microsoft.com/office/officeart/2005/8/layout/hierarchy6"/>
    <dgm:cxn modelId="{9C5869C5-8480-9F4B-B784-6AF11ABD31EC}" type="presOf" srcId="{D38BCE99-A07A-8644-A1D3-8666F5E93A37}" destId="{5B4A7077-0DBD-EA42-98DA-AD50EF08FF75}" srcOrd="0" destOrd="0" presId="urn:microsoft.com/office/officeart/2005/8/layout/hierarchy6"/>
    <dgm:cxn modelId="{0B62DFE1-0C81-D341-B72B-3774BCF6EFD8}" srcId="{1B039ADF-4FF8-A848-86E1-EA0534360F1B}" destId="{0F4D6D30-CEA7-E54E-AE17-1A6E1F5D490F}" srcOrd="0" destOrd="0" parTransId="{695BA84A-1F88-CD4C-9DC8-090C0DA54438}" sibTransId="{F1337570-C791-0842-B8AE-DE84F192EB78}"/>
    <dgm:cxn modelId="{FCD18DE2-DB0E-134F-AA17-318CF2E1705B}" srcId="{0C8DE54C-3922-0B4E-BC74-883D47542EEE}" destId="{EB51834A-E451-694D-83A8-0E2974216E2F}" srcOrd="2" destOrd="0" parTransId="{8ABF6C6B-5C4A-D547-9AB1-189D2C4E9F66}" sibTransId="{E6FFF097-7244-4647-A41E-D3946A1DE03A}"/>
    <dgm:cxn modelId="{8437E0EE-5823-054F-9127-79A7892574BC}" type="presOf" srcId="{D5D763EE-6312-394E-A3D6-D05E10A0D9FF}" destId="{2FF3BA65-F849-7A4D-9650-F6A1F334A38E}" srcOrd="0" destOrd="0" presId="urn:microsoft.com/office/officeart/2005/8/layout/hierarchy6"/>
    <dgm:cxn modelId="{2EC24FF9-9EC1-E74A-98FE-E4F22D9A918A}" srcId="{0C8DE54C-3922-0B4E-BC74-883D47542EEE}" destId="{1B039ADF-4FF8-A848-86E1-EA0534360F1B}" srcOrd="0" destOrd="0" parTransId="{E67854FD-52FD-6845-9A28-38DFE3D1778C}" sibTransId="{4704C407-3AE2-7443-97A9-83ECE141D88A}"/>
    <dgm:cxn modelId="{DFD177AC-5E78-5F4C-8F01-09CC963AD813}" type="presParOf" srcId="{1AD0A086-9E26-4C4D-9C88-A834E162B2D8}" destId="{6115C2F1-AC54-4B4E-87FE-95D5566519A9}" srcOrd="0" destOrd="0" presId="urn:microsoft.com/office/officeart/2005/8/layout/hierarchy6"/>
    <dgm:cxn modelId="{4A5FD4E1-8AF9-7E4E-8C49-580E4044597C}" type="presParOf" srcId="{6115C2F1-AC54-4B4E-87FE-95D5566519A9}" destId="{12929278-282E-614F-BA8B-24A834F6347F}" srcOrd="0" destOrd="0" presId="urn:microsoft.com/office/officeart/2005/8/layout/hierarchy6"/>
    <dgm:cxn modelId="{F29B2C4D-52B5-814F-803E-38A7800577B3}" type="presParOf" srcId="{6115C2F1-AC54-4B4E-87FE-95D5566519A9}" destId="{DE424773-BD4F-154B-BA28-7C94FC7D4DC8}" srcOrd="1" destOrd="0" presId="urn:microsoft.com/office/officeart/2005/8/layout/hierarchy6"/>
    <dgm:cxn modelId="{5274B9B1-9045-6242-98AF-D98568FE3BEB}" type="presParOf" srcId="{DE424773-BD4F-154B-BA28-7C94FC7D4DC8}" destId="{19900A40-47CE-7D4A-A4CD-AC2155C6CCC5}" srcOrd="0" destOrd="0" presId="urn:microsoft.com/office/officeart/2005/8/layout/hierarchy6"/>
    <dgm:cxn modelId="{FE57FB32-FE74-894B-8179-9C352CC8F4DF}" type="presParOf" srcId="{19900A40-47CE-7D4A-A4CD-AC2155C6CCC5}" destId="{3910160C-A214-AD46-B3B9-7090A3F35248}" srcOrd="0" destOrd="0" presId="urn:microsoft.com/office/officeart/2005/8/layout/hierarchy6"/>
    <dgm:cxn modelId="{CA221EB6-7BCE-3149-92C8-CD8197E9A644}" type="presParOf" srcId="{19900A40-47CE-7D4A-A4CD-AC2155C6CCC5}" destId="{6034B464-FE54-4C43-BE8C-7F811022C9E5}" srcOrd="1" destOrd="0" presId="urn:microsoft.com/office/officeart/2005/8/layout/hierarchy6"/>
    <dgm:cxn modelId="{6866AAA2-0E83-F14B-BB03-BD7BE22AE9AB}" type="presParOf" srcId="{6034B464-FE54-4C43-BE8C-7F811022C9E5}" destId="{C1CDE084-FA69-CF43-8853-B0443DAC4278}" srcOrd="0" destOrd="0" presId="urn:microsoft.com/office/officeart/2005/8/layout/hierarchy6"/>
    <dgm:cxn modelId="{338F33BD-FD58-7B4C-8014-A3717DBE0DC2}" type="presParOf" srcId="{6034B464-FE54-4C43-BE8C-7F811022C9E5}" destId="{340AB400-374D-1940-8058-3238E06BC81E}" srcOrd="1" destOrd="0" presId="urn:microsoft.com/office/officeart/2005/8/layout/hierarchy6"/>
    <dgm:cxn modelId="{5D427C9A-F875-AE4E-B371-20B3654AA2CC}" type="presParOf" srcId="{340AB400-374D-1940-8058-3238E06BC81E}" destId="{6E0A270E-C061-9F48-B618-BF6964E434D9}" srcOrd="0" destOrd="0" presId="urn:microsoft.com/office/officeart/2005/8/layout/hierarchy6"/>
    <dgm:cxn modelId="{228C448A-F1D2-CC49-AF5A-23BDBCDBC99C}" type="presParOf" srcId="{340AB400-374D-1940-8058-3238E06BC81E}" destId="{4B6ECB93-EE8C-9B4F-8EE0-74294CB7799E}" srcOrd="1" destOrd="0" presId="urn:microsoft.com/office/officeart/2005/8/layout/hierarchy6"/>
    <dgm:cxn modelId="{42354631-42F2-C244-AEF8-3F4D33C39E46}" type="presParOf" srcId="{4B6ECB93-EE8C-9B4F-8EE0-74294CB7799E}" destId="{2FF3BA65-F849-7A4D-9650-F6A1F334A38E}" srcOrd="0" destOrd="0" presId="urn:microsoft.com/office/officeart/2005/8/layout/hierarchy6"/>
    <dgm:cxn modelId="{4448C932-771C-E34F-A680-72673491EB08}" type="presParOf" srcId="{4B6ECB93-EE8C-9B4F-8EE0-74294CB7799E}" destId="{88BB37E0-9B77-6A4F-81B6-15B6B7319F99}" srcOrd="1" destOrd="0" presId="urn:microsoft.com/office/officeart/2005/8/layout/hierarchy6"/>
    <dgm:cxn modelId="{D6CB77A7-A68F-9C4F-A1FB-E4DB2A3A107B}" type="presParOf" srcId="{88BB37E0-9B77-6A4F-81B6-15B6B7319F99}" destId="{F837AC24-94F1-1449-9D5D-B451E3EA9CB2}" srcOrd="0" destOrd="0" presId="urn:microsoft.com/office/officeart/2005/8/layout/hierarchy6"/>
    <dgm:cxn modelId="{44687D9A-647B-9242-984D-2EC14408D5E2}" type="presParOf" srcId="{88BB37E0-9B77-6A4F-81B6-15B6B7319F99}" destId="{6A7ADC6E-76F0-A54C-84AD-9C287D377B0F}" srcOrd="1" destOrd="0" presId="urn:microsoft.com/office/officeart/2005/8/layout/hierarchy6"/>
    <dgm:cxn modelId="{3EE32E50-E50D-CA45-ACB2-C5C4B9B8AC80}" type="presParOf" srcId="{4B6ECB93-EE8C-9B4F-8EE0-74294CB7799E}" destId="{5B4A7077-0DBD-EA42-98DA-AD50EF08FF75}" srcOrd="2" destOrd="0" presId="urn:microsoft.com/office/officeart/2005/8/layout/hierarchy6"/>
    <dgm:cxn modelId="{8B9AFB02-7844-CF4C-B984-690D249EEBE4}" type="presParOf" srcId="{4B6ECB93-EE8C-9B4F-8EE0-74294CB7799E}" destId="{EDBDA868-1A85-E04D-BC5B-6F12CB60E980}" srcOrd="3" destOrd="0" presId="urn:microsoft.com/office/officeart/2005/8/layout/hierarchy6"/>
    <dgm:cxn modelId="{3532BC94-83A2-E843-91C9-2079511ABA96}" type="presParOf" srcId="{EDBDA868-1A85-E04D-BC5B-6F12CB60E980}" destId="{299A06DA-E1F4-8745-8030-31BBD9966541}" srcOrd="0" destOrd="0" presId="urn:microsoft.com/office/officeart/2005/8/layout/hierarchy6"/>
    <dgm:cxn modelId="{D0660B65-5CE5-6644-B214-B3FDA35F8F83}" type="presParOf" srcId="{EDBDA868-1A85-E04D-BC5B-6F12CB60E980}" destId="{BB08CAD8-582C-8643-98EB-F2CDC1E91B8F}" srcOrd="1" destOrd="0" presId="urn:microsoft.com/office/officeart/2005/8/layout/hierarchy6"/>
    <dgm:cxn modelId="{7F45BD3B-A110-5B47-8CB1-ACC194C5CAAD}" type="presParOf" srcId="{4B6ECB93-EE8C-9B4F-8EE0-74294CB7799E}" destId="{CE3CC748-410C-8B4E-94A5-10DB8677C1E1}" srcOrd="4" destOrd="0" presId="urn:microsoft.com/office/officeart/2005/8/layout/hierarchy6"/>
    <dgm:cxn modelId="{5CC9A91D-F8CD-D746-90F8-66F98D5B3865}" type="presParOf" srcId="{4B6ECB93-EE8C-9B4F-8EE0-74294CB7799E}" destId="{07BF3326-687D-7049-AA25-5FD0B33D793E}" srcOrd="5" destOrd="0" presId="urn:microsoft.com/office/officeart/2005/8/layout/hierarchy6"/>
    <dgm:cxn modelId="{9B909506-1B4E-8C4A-92E1-7C415C2BD710}" type="presParOf" srcId="{07BF3326-687D-7049-AA25-5FD0B33D793E}" destId="{A1F94363-2990-9E41-85F4-A25E429C028F}" srcOrd="0" destOrd="0" presId="urn:microsoft.com/office/officeart/2005/8/layout/hierarchy6"/>
    <dgm:cxn modelId="{29F2967B-252B-AA42-8DE4-F00F47DA8B80}" type="presParOf" srcId="{07BF3326-687D-7049-AA25-5FD0B33D793E}" destId="{AE85A3AF-B9F3-4F48-9D1B-7BA6F87D38D2}" srcOrd="1" destOrd="0" presId="urn:microsoft.com/office/officeart/2005/8/layout/hierarchy6"/>
    <dgm:cxn modelId="{B542EA9A-0F87-1346-B265-95FA3B5B2BBE}" type="presParOf" srcId="{6034B464-FE54-4C43-BE8C-7F811022C9E5}" destId="{3687876B-E0BD-234D-9A92-9AEC436EBBBB}" srcOrd="2" destOrd="0" presId="urn:microsoft.com/office/officeart/2005/8/layout/hierarchy6"/>
    <dgm:cxn modelId="{8FD338B7-8D2A-B240-8FA2-84E53D6B672A}" type="presParOf" srcId="{6034B464-FE54-4C43-BE8C-7F811022C9E5}" destId="{ACF4CF67-6875-A44E-BEE1-1D00D700E725}" srcOrd="3" destOrd="0" presId="urn:microsoft.com/office/officeart/2005/8/layout/hierarchy6"/>
    <dgm:cxn modelId="{7616E9E4-83EE-7D4D-AB36-914A22D0F064}" type="presParOf" srcId="{ACF4CF67-6875-A44E-BEE1-1D00D700E725}" destId="{8C395953-91F6-F742-B05E-45D2681DDAA0}" srcOrd="0" destOrd="0" presId="urn:microsoft.com/office/officeart/2005/8/layout/hierarchy6"/>
    <dgm:cxn modelId="{87FCFBA0-2D1F-7148-9224-C07CF569080F}" type="presParOf" srcId="{ACF4CF67-6875-A44E-BEE1-1D00D700E725}" destId="{9FFE15AD-65B2-7948-A60C-781E20CB61FA}" srcOrd="1" destOrd="0" presId="urn:microsoft.com/office/officeart/2005/8/layout/hierarchy6"/>
    <dgm:cxn modelId="{842FE649-47EC-A04C-ADDE-8417E2C4C351}" type="presParOf" srcId="{1AD0A086-9E26-4C4D-9C88-A834E162B2D8}" destId="{3E98C665-F730-4F4F-A8AC-0997D92A4943}" srcOrd="1" destOrd="0" presId="urn:microsoft.com/office/officeart/2005/8/layout/hierarchy6"/>
    <dgm:cxn modelId="{2DC822A7-ECEA-024B-B4C4-E4E911125970}" type="presParOf" srcId="{3E98C665-F730-4F4F-A8AC-0997D92A4943}" destId="{9E97AEC8-9A9C-BD40-A1CF-CC7B9A22B1D0}" srcOrd="0" destOrd="0" presId="urn:microsoft.com/office/officeart/2005/8/layout/hierarchy6"/>
    <dgm:cxn modelId="{B14E0F1D-B3A5-BF4F-9992-03719A176173}" type="presParOf" srcId="{9E97AEC8-9A9C-BD40-A1CF-CC7B9A22B1D0}" destId="{7AA48F52-4203-E54E-81A8-6EB163E4B9C0}" srcOrd="0" destOrd="0" presId="urn:microsoft.com/office/officeart/2005/8/layout/hierarchy6"/>
    <dgm:cxn modelId="{4B6ACBC3-1B72-7E4A-8CA2-4E44E5C4A481}" type="presParOf" srcId="{9E97AEC8-9A9C-BD40-A1CF-CC7B9A22B1D0}" destId="{52E88CC3-37EF-7149-B4F8-94CD8619F428}" srcOrd="1" destOrd="0" presId="urn:microsoft.com/office/officeart/2005/8/layout/hierarchy6"/>
    <dgm:cxn modelId="{56FC6B9B-4B2B-C34E-85B9-7BA3C874378E}" type="presParOf" srcId="{3E98C665-F730-4F4F-A8AC-0997D92A4943}" destId="{D20AC87E-3937-9640-91DE-A1E32049BFB3}" srcOrd="1" destOrd="0" presId="urn:microsoft.com/office/officeart/2005/8/layout/hierarchy6"/>
    <dgm:cxn modelId="{78B7BF5C-5CA7-3448-A66F-3055C19DDFC6}" type="presParOf" srcId="{D20AC87E-3937-9640-91DE-A1E32049BFB3}" destId="{A6D330C3-21BA-0B43-B84B-E8C794B0C493}" srcOrd="0" destOrd="0" presId="urn:microsoft.com/office/officeart/2005/8/layout/hierarchy6"/>
    <dgm:cxn modelId="{312518B0-1EC6-E94D-9AD9-5D8AE413C6D6}" type="presParOf" srcId="{3E98C665-F730-4F4F-A8AC-0997D92A4943}" destId="{B82AA3C7-BEA6-714C-9BD3-6D92F7E85B2F}" srcOrd="2" destOrd="0" presId="urn:microsoft.com/office/officeart/2005/8/layout/hierarchy6"/>
    <dgm:cxn modelId="{3A2D9B3B-3BF8-4141-AFC6-3452D14C344B}" type="presParOf" srcId="{B82AA3C7-BEA6-714C-9BD3-6D92F7E85B2F}" destId="{2EA86952-41F0-4D40-A373-DC99DFC3C969}" srcOrd="0" destOrd="0" presId="urn:microsoft.com/office/officeart/2005/8/layout/hierarchy6"/>
    <dgm:cxn modelId="{FD010204-30A9-284D-A9B1-B20F822760B0}" type="presParOf" srcId="{B82AA3C7-BEA6-714C-9BD3-6D92F7E85B2F}" destId="{A8777771-64B5-414B-82B2-E11838085F04}" srcOrd="1" destOrd="0" presId="urn:microsoft.com/office/officeart/2005/8/layout/hierarchy6"/>
    <dgm:cxn modelId="{6499AF5B-9962-A646-A6FC-A22806066E3D}" type="presParOf" srcId="{3E98C665-F730-4F4F-A8AC-0997D92A4943}" destId="{961426FF-EA0E-0446-9B53-96A86A193DB5}" srcOrd="3" destOrd="0" presId="urn:microsoft.com/office/officeart/2005/8/layout/hierarchy6"/>
    <dgm:cxn modelId="{F0C8E892-3153-314F-A782-C65071DA2999}" type="presParOf" srcId="{961426FF-EA0E-0446-9B53-96A86A193DB5}" destId="{758C3413-CBEB-2E4C-B7BC-28751B85D34D}" srcOrd="0" destOrd="0" presId="urn:microsoft.com/office/officeart/2005/8/layout/hierarchy6"/>
    <dgm:cxn modelId="{46CD94A5-86FB-8F46-BF0E-5C767410F224}" type="presParOf" srcId="{3E98C665-F730-4F4F-A8AC-0997D92A4943}" destId="{305A7C1E-B6A3-AF40-B9EA-21455ECFD5CC}" srcOrd="4" destOrd="0" presId="urn:microsoft.com/office/officeart/2005/8/layout/hierarchy6"/>
    <dgm:cxn modelId="{8695A8EF-14C1-F344-948D-738465BFB7AD}" type="presParOf" srcId="{305A7C1E-B6A3-AF40-B9EA-21455ECFD5CC}" destId="{86AE5280-72E4-C84C-A1E0-2EF02B83B562}" srcOrd="0" destOrd="0" presId="urn:microsoft.com/office/officeart/2005/8/layout/hierarchy6"/>
    <dgm:cxn modelId="{8FC4F77E-7EE7-1C46-9F14-C8C66C0C0976}" type="presParOf" srcId="{305A7C1E-B6A3-AF40-B9EA-21455ECFD5CC}" destId="{D25EE396-B6CB-FB41-8CF7-878EA9CEFA8B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1980D6C-1CCF-2340-91D5-8B867768B6A8}" type="doc">
      <dgm:prSet loTypeId="urn:microsoft.com/office/officeart/2005/8/layout/targe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E8EC5E-51DC-764C-82F4-EBE15B6A7FC0}">
      <dgm:prSet phldrT="[Text]"/>
      <dgm:spPr/>
      <dgm:t>
        <a:bodyPr/>
        <a:lstStyle/>
        <a:p>
          <a:r>
            <a:rPr lang="en-US" b="1" dirty="0"/>
            <a:t>Data Collection</a:t>
          </a:r>
        </a:p>
      </dgm:t>
    </dgm:pt>
    <dgm:pt modelId="{FBDF1A25-38F3-094B-B2CC-B8AD746D9D91}" type="parTrans" cxnId="{7DE9F2EF-7F1A-7742-BA2D-0ED932165C31}">
      <dgm:prSet/>
      <dgm:spPr/>
      <dgm:t>
        <a:bodyPr/>
        <a:lstStyle/>
        <a:p>
          <a:endParaRPr lang="en-US"/>
        </a:p>
      </dgm:t>
    </dgm:pt>
    <dgm:pt modelId="{304918F0-7E50-484C-BF36-490009B0D6F8}" type="sibTrans" cxnId="{7DE9F2EF-7F1A-7742-BA2D-0ED932165C31}">
      <dgm:prSet/>
      <dgm:spPr/>
      <dgm:t>
        <a:bodyPr/>
        <a:lstStyle/>
        <a:p>
          <a:endParaRPr lang="en-US"/>
        </a:p>
      </dgm:t>
    </dgm:pt>
    <dgm:pt modelId="{36F2FD89-CAC2-4E47-B11A-F41AA0609D9D}">
      <dgm:prSet phldrT="[Text]"/>
      <dgm:spPr/>
      <dgm:t>
        <a:bodyPr/>
        <a:lstStyle/>
        <a:p>
          <a:r>
            <a:rPr lang="en-US" dirty="0"/>
            <a:t>Incorporate proxies for informal entrepreneurship (e.g., mobile money, labor force surveys).</a:t>
          </a:r>
        </a:p>
      </dgm:t>
    </dgm:pt>
    <dgm:pt modelId="{0D95E991-3BF6-9847-B5C0-56080D3561BC}" type="parTrans" cxnId="{AC5D507C-700C-3642-9C81-8A7F98621B6E}">
      <dgm:prSet/>
      <dgm:spPr/>
      <dgm:t>
        <a:bodyPr/>
        <a:lstStyle/>
        <a:p>
          <a:endParaRPr lang="en-US"/>
        </a:p>
      </dgm:t>
    </dgm:pt>
    <dgm:pt modelId="{31D3F430-E140-0748-BE5D-91EB627D3E28}" type="sibTrans" cxnId="{AC5D507C-700C-3642-9C81-8A7F98621B6E}">
      <dgm:prSet/>
      <dgm:spPr/>
      <dgm:t>
        <a:bodyPr/>
        <a:lstStyle/>
        <a:p>
          <a:endParaRPr lang="en-US"/>
        </a:p>
      </dgm:t>
    </dgm:pt>
    <dgm:pt modelId="{3C6B25E9-9837-3A43-985F-95F1AFCBA766}">
      <dgm:prSet phldrT="[Text]"/>
      <dgm:spPr/>
      <dgm:t>
        <a:bodyPr/>
        <a:lstStyle/>
        <a:p>
          <a:r>
            <a:rPr lang="en-US" dirty="0"/>
            <a:t>Close Data Gaps (</a:t>
          </a:r>
          <a:r>
            <a:rPr lang="en-US" dirty="0" err="1"/>
            <a:t>ie</a:t>
          </a:r>
          <a:r>
            <a:rPr lang="en-US" dirty="0"/>
            <a:t>: Literacy Rates, GINI Inequality Index, etc.)</a:t>
          </a:r>
        </a:p>
      </dgm:t>
    </dgm:pt>
    <dgm:pt modelId="{12F79C73-9C61-DC4A-A495-7C4699D31383}" type="parTrans" cxnId="{15ADF517-1B1E-234F-972C-ED03800786D2}">
      <dgm:prSet/>
      <dgm:spPr/>
      <dgm:t>
        <a:bodyPr/>
        <a:lstStyle/>
        <a:p>
          <a:endParaRPr lang="en-US"/>
        </a:p>
      </dgm:t>
    </dgm:pt>
    <dgm:pt modelId="{2BAB0FBF-AA35-E94E-8B71-B43E8184DA66}" type="sibTrans" cxnId="{15ADF517-1B1E-234F-972C-ED03800786D2}">
      <dgm:prSet/>
      <dgm:spPr/>
      <dgm:t>
        <a:bodyPr/>
        <a:lstStyle/>
        <a:p>
          <a:endParaRPr lang="en-US"/>
        </a:p>
      </dgm:t>
    </dgm:pt>
    <dgm:pt modelId="{FB084AEF-4ADA-F74B-82C6-D6592F06D4F5}">
      <dgm:prSet phldrT="[Text]"/>
      <dgm:spPr/>
      <dgm:t>
        <a:bodyPr/>
        <a:lstStyle/>
        <a:p>
          <a:r>
            <a:rPr lang="en-US" b="1" dirty="0"/>
            <a:t>Research Design</a:t>
          </a:r>
        </a:p>
      </dgm:t>
    </dgm:pt>
    <dgm:pt modelId="{77870A6A-6018-0A4B-8898-F91778C9045C}" type="parTrans" cxnId="{A9E513CB-B208-6C43-A8AC-A9A740DAAE1D}">
      <dgm:prSet/>
      <dgm:spPr/>
      <dgm:t>
        <a:bodyPr/>
        <a:lstStyle/>
        <a:p>
          <a:endParaRPr lang="en-US"/>
        </a:p>
      </dgm:t>
    </dgm:pt>
    <dgm:pt modelId="{96223FC0-DD02-414C-AB19-58BE9AB057A9}" type="sibTrans" cxnId="{A9E513CB-B208-6C43-A8AC-A9A740DAAE1D}">
      <dgm:prSet/>
      <dgm:spPr/>
      <dgm:t>
        <a:bodyPr/>
        <a:lstStyle/>
        <a:p>
          <a:endParaRPr lang="en-US"/>
        </a:p>
      </dgm:t>
    </dgm:pt>
    <dgm:pt modelId="{6226F4EB-55A1-2346-9C48-C7B2BD69752D}">
      <dgm:prSet phldrT="[Text]"/>
      <dgm:spPr/>
      <dgm:t>
        <a:bodyPr/>
        <a:lstStyle/>
        <a:p>
          <a:r>
            <a:rPr lang="en-US" dirty="0"/>
            <a:t>Explore IVs, natural experiments, or RDDs to validate directional effects.</a:t>
          </a:r>
        </a:p>
      </dgm:t>
    </dgm:pt>
    <dgm:pt modelId="{43B00ED5-042F-514D-A4EE-A50F70CD4A24}" type="parTrans" cxnId="{2640E64A-1D80-304A-82FA-1D481FB743F6}">
      <dgm:prSet/>
      <dgm:spPr/>
      <dgm:t>
        <a:bodyPr/>
        <a:lstStyle/>
        <a:p>
          <a:endParaRPr lang="en-US"/>
        </a:p>
      </dgm:t>
    </dgm:pt>
    <dgm:pt modelId="{86BE753E-BDC0-114C-80EB-AE5735435E08}" type="sibTrans" cxnId="{2640E64A-1D80-304A-82FA-1D481FB743F6}">
      <dgm:prSet/>
      <dgm:spPr/>
      <dgm:t>
        <a:bodyPr/>
        <a:lstStyle/>
        <a:p>
          <a:endParaRPr lang="en-US"/>
        </a:p>
      </dgm:t>
    </dgm:pt>
    <dgm:pt modelId="{A3E359E2-5A06-8140-A476-7A6BBE08B9EA}">
      <dgm:prSet phldrT="[Text]"/>
      <dgm:spPr/>
      <dgm:t>
        <a:bodyPr/>
        <a:lstStyle/>
        <a:p>
          <a:r>
            <a:rPr lang="en-US" dirty="0"/>
            <a:t>Use modeled results to simulate outcomes from closing access or governance gaps.</a:t>
          </a:r>
        </a:p>
      </dgm:t>
    </dgm:pt>
    <dgm:pt modelId="{B469931B-2937-BA4D-AAE9-54AFC0A333E7}" type="parTrans" cxnId="{99CEFEA3-70BA-F744-AE3F-D39E780FC640}">
      <dgm:prSet/>
      <dgm:spPr/>
      <dgm:t>
        <a:bodyPr/>
        <a:lstStyle/>
        <a:p>
          <a:endParaRPr lang="en-US"/>
        </a:p>
      </dgm:t>
    </dgm:pt>
    <dgm:pt modelId="{B6C0E80C-5AEA-2249-AAE4-817ECDC14FC1}" type="sibTrans" cxnId="{99CEFEA3-70BA-F744-AE3F-D39E780FC640}">
      <dgm:prSet/>
      <dgm:spPr/>
      <dgm:t>
        <a:bodyPr/>
        <a:lstStyle/>
        <a:p>
          <a:endParaRPr lang="en-US"/>
        </a:p>
      </dgm:t>
    </dgm:pt>
    <dgm:pt modelId="{6C400524-1305-8B4E-B4F3-986B7A47245E}">
      <dgm:prSet phldrT="[Text]"/>
      <dgm:spPr/>
      <dgm:t>
        <a:bodyPr/>
        <a:lstStyle/>
        <a:p>
          <a:pPr>
            <a:buNone/>
          </a:pPr>
          <a:r>
            <a:rPr lang="en-US" b="1" dirty="0"/>
            <a:t>Longitudinal Expansion</a:t>
          </a:r>
          <a:endParaRPr lang="en-US" dirty="0"/>
        </a:p>
      </dgm:t>
    </dgm:pt>
    <dgm:pt modelId="{98DC03A1-01C4-F74D-A298-CBC1106226D9}" type="parTrans" cxnId="{96565F63-F640-234D-9AB3-7B77076F0351}">
      <dgm:prSet/>
      <dgm:spPr/>
      <dgm:t>
        <a:bodyPr/>
        <a:lstStyle/>
        <a:p>
          <a:endParaRPr lang="en-US"/>
        </a:p>
      </dgm:t>
    </dgm:pt>
    <dgm:pt modelId="{DC23577E-E10F-8946-8746-1975B899B0CA}" type="sibTrans" cxnId="{96565F63-F640-234D-9AB3-7B77076F0351}">
      <dgm:prSet/>
      <dgm:spPr/>
      <dgm:t>
        <a:bodyPr/>
        <a:lstStyle/>
        <a:p>
          <a:endParaRPr lang="en-US"/>
        </a:p>
      </dgm:t>
    </dgm:pt>
    <dgm:pt modelId="{7CCBF1E6-EBBB-3E4C-9A96-62AA5FA6B0FA}">
      <dgm:prSet phldrT="[Text]"/>
      <dgm:spPr/>
      <dgm:t>
        <a:bodyPr/>
        <a:lstStyle/>
        <a:p>
          <a:r>
            <a:rPr lang="en-US" dirty="0"/>
            <a:t>Extend dataset to better support time-series methods (ARIMA, GARCH, Granger).</a:t>
          </a:r>
        </a:p>
      </dgm:t>
    </dgm:pt>
    <dgm:pt modelId="{8C938EB9-0FBB-5946-A197-5591AE471FEC}" type="parTrans" cxnId="{99B1C2B3-BAB4-4B4F-B8FD-ACE0339F6D19}">
      <dgm:prSet/>
      <dgm:spPr/>
      <dgm:t>
        <a:bodyPr/>
        <a:lstStyle/>
        <a:p>
          <a:endParaRPr lang="en-US"/>
        </a:p>
      </dgm:t>
    </dgm:pt>
    <dgm:pt modelId="{F5063240-8CC1-6D4A-8A3F-29A129A8BDC6}" type="sibTrans" cxnId="{99B1C2B3-BAB4-4B4F-B8FD-ACE0339F6D19}">
      <dgm:prSet/>
      <dgm:spPr/>
      <dgm:t>
        <a:bodyPr/>
        <a:lstStyle/>
        <a:p>
          <a:endParaRPr lang="en-US"/>
        </a:p>
      </dgm:t>
    </dgm:pt>
    <dgm:pt modelId="{C809E1F8-9FC4-FC4C-AE7A-2D0846DB5C37}">
      <dgm:prSet phldrT="[Text]"/>
      <dgm:spPr/>
      <dgm:t>
        <a:bodyPr/>
        <a:lstStyle/>
        <a:p>
          <a:r>
            <a:rPr lang="en-US" dirty="0"/>
            <a:t>Zoom into state/province-level dynamics within large, diverse economies</a:t>
          </a:r>
        </a:p>
      </dgm:t>
    </dgm:pt>
    <dgm:pt modelId="{E457A768-DC2F-CB42-B861-39FF15C81637}" type="parTrans" cxnId="{DCB133B3-1ABA-164D-97D0-3F254DD4435B}">
      <dgm:prSet/>
      <dgm:spPr/>
      <dgm:t>
        <a:bodyPr/>
        <a:lstStyle/>
        <a:p>
          <a:endParaRPr lang="en-US"/>
        </a:p>
      </dgm:t>
    </dgm:pt>
    <dgm:pt modelId="{2780CA40-A4E6-3A45-8147-568BA49FE8A6}" type="sibTrans" cxnId="{DCB133B3-1ABA-164D-97D0-3F254DD4435B}">
      <dgm:prSet/>
      <dgm:spPr/>
      <dgm:t>
        <a:bodyPr/>
        <a:lstStyle/>
        <a:p>
          <a:endParaRPr lang="en-US"/>
        </a:p>
      </dgm:t>
    </dgm:pt>
    <dgm:pt modelId="{7D9132BA-CFF7-BD48-B749-C6926CEA5BC7}">
      <dgm:prSet phldrT="[Text]"/>
      <dgm:spPr/>
      <dgm:t>
        <a:bodyPr/>
        <a:lstStyle/>
        <a:p>
          <a:r>
            <a:rPr lang="en-US" dirty="0"/>
            <a:t>Incorporate Missing Countries</a:t>
          </a:r>
        </a:p>
      </dgm:t>
    </dgm:pt>
    <dgm:pt modelId="{55698999-0F34-524F-B5E0-CAA77D2BBBB5}" type="parTrans" cxnId="{F12BE540-39A4-FF4C-8CD4-896B9A20B2F2}">
      <dgm:prSet/>
      <dgm:spPr/>
    </dgm:pt>
    <dgm:pt modelId="{7B2E8CA3-92D1-AD4F-967A-1BFEDA1D493C}" type="sibTrans" cxnId="{F12BE540-39A4-FF4C-8CD4-896B9A20B2F2}">
      <dgm:prSet/>
      <dgm:spPr/>
    </dgm:pt>
    <dgm:pt modelId="{357F8DA5-7370-2D4F-94F2-9F78170CD148}" type="pres">
      <dgm:prSet presAssocID="{31980D6C-1CCF-2340-91D5-8B867768B6A8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FFB59D5D-295A-3042-B9D3-035FCDEC3172}" type="pres">
      <dgm:prSet presAssocID="{8CE8EC5E-51DC-764C-82F4-EBE15B6A7FC0}" presName="circle1" presStyleLbl="node1" presStyleIdx="0" presStyleCnt="3"/>
      <dgm:spPr/>
    </dgm:pt>
    <dgm:pt modelId="{9852AB3B-AFEC-434B-B963-F78631B0A297}" type="pres">
      <dgm:prSet presAssocID="{8CE8EC5E-51DC-764C-82F4-EBE15B6A7FC0}" presName="space" presStyleCnt="0"/>
      <dgm:spPr/>
    </dgm:pt>
    <dgm:pt modelId="{8103B5AA-E939-C241-A269-1A6A6D107B67}" type="pres">
      <dgm:prSet presAssocID="{8CE8EC5E-51DC-764C-82F4-EBE15B6A7FC0}" presName="rect1" presStyleLbl="alignAcc1" presStyleIdx="0" presStyleCnt="3"/>
      <dgm:spPr/>
    </dgm:pt>
    <dgm:pt modelId="{F68B3024-8AC6-8A44-A911-6A4C88B7AAC3}" type="pres">
      <dgm:prSet presAssocID="{FB084AEF-4ADA-F74B-82C6-D6592F06D4F5}" presName="vertSpace2" presStyleLbl="node1" presStyleIdx="0" presStyleCnt="3"/>
      <dgm:spPr/>
    </dgm:pt>
    <dgm:pt modelId="{BC12B92C-2EDD-DE42-AF7C-C28D0E911C05}" type="pres">
      <dgm:prSet presAssocID="{FB084AEF-4ADA-F74B-82C6-D6592F06D4F5}" presName="circle2" presStyleLbl="node1" presStyleIdx="1" presStyleCnt="3"/>
      <dgm:spPr/>
    </dgm:pt>
    <dgm:pt modelId="{24CC11C0-B1C1-8342-AB2B-4C170D3AF315}" type="pres">
      <dgm:prSet presAssocID="{FB084AEF-4ADA-F74B-82C6-D6592F06D4F5}" presName="rect2" presStyleLbl="alignAcc1" presStyleIdx="1" presStyleCnt="3"/>
      <dgm:spPr/>
    </dgm:pt>
    <dgm:pt modelId="{32D5D419-BAC6-D74A-B7C1-4073F7C2DB15}" type="pres">
      <dgm:prSet presAssocID="{6C400524-1305-8B4E-B4F3-986B7A47245E}" presName="vertSpace3" presStyleLbl="node1" presStyleIdx="1" presStyleCnt="3"/>
      <dgm:spPr/>
    </dgm:pt>
    <dgm:pt modelId="{406C349F-F8A0-A740-9EFE-640115D31970}" type="pres">
      <dgm:prSet presAssocID="{6C400524-1305-8B4E-B4F3-986B7A47245E}" presName="circle3" presStyleLbl="node1" presStyleIdx="2" presStyleCnt="3"/>
      <dgm:spPr/>
    </dgm:pt>
    <dgm:pt modelId="{55CEE80F-564E-EF45-A934-DD43A5D0D7F4}" type="pres">
      <dgm:prSet presAssocID="{6C400524-1305-8B4E-B4F3-986B7A47245E}" presName="rect3" presStyleLbl="alignAcc1" presStyleIdx="2" presStyleCnt="3"/>
      <dgm:spPr/>
    </dgm:pt>
    <dgm:pt modelId="{33E5B274-5C7C-0B41-AB6C-9E882BE64885}" type="pres">
      <dgm:prSet presAssocID="{8CE8EC5E-51DC-764C-82F4-EBE15B6A7FC0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0BAFDA57-F555-AB42-8BE1-6B7FF1BD8773}" type="pres">
      <dgm:prSet presAssocID="{8CE8EC5E-51DC-764C-82F4-EBE15B6A7FC0}" presName="rect1ChTx" presStyleLbl="alignAcc1" presStyleIdx="2" presStyleCnt="3">
        <dgm:presLayoutVars>
          <dgm:bulletEnabled val="1"/>
        </dgm:presLayoutVars>
      </dgm:prSet>
      <dgm:spPr/>
    </dgm:pt>
    <dgm:pt modelId="{AFB58060-800C-D948-96C2-37BA8069F28D}" type="pres">
      <dgm:prSet presAssocID="{FB084AEF-4ADA-F74B-82C6-D6592F06D4F5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F7E7D452-0283-384A-AB7F-21BE4EEFE31D}" type="pres">
      <dgm:prSet presAssocID="{FB084AEF-4ADA-F74B-82C6-D6592F06D4F5}" presName="rect2ChTx" presStyleLbl="alignAcc1" presStyleIdx="2" presStyleCnt="3">
        <dgm:presLayoutVars>
          <dgm:bulletEnabled val="1"/>
        </dgm:presLayoutVars>
      </dgm:prSet>
      <dgm:spPr/>
    </dgm:pt>
    <dgm:pt modelId="{B0FE4E20-3DC1-4247-88A2-030EEAD2E5C5}" type="pres">
      <dgm:prSet presAssocID="{6C400524-1305-8B4E-B4F3-986B7A47245E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C4A2739E-E66B-B24A-8479-E3AFAF19FE03}" type="pres">
      <dgm:prSet presAssocID="{6C400524-1305-8B4E-B4F3-986B7A47245E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907FCC0D-BFFE-AE44-B0FF-1B8FEF31E764}" type="presOf" srcId="{A3E359E2-5A06-8140-A476-7A6BBE08B9EA}" destId="{F7E7D452-0283-384A-AB7F-21BE4EEFE31D}" srcOrd="0" destOrd="1" presId="urn:microsoft.com/office/officeart/2005/8/layout/target3"/>
    <dgm:cxn modelId="{15ADF517-1B1E-234F-972C-ED03800786D2}" srcId="{8CE8EC5E-51DC-764C-82F4-EBE15B6A7FC0}" destId="{3C6B25E9-9837-3A43-985F-95F1AFCBA766}" srcOrd="1" destOrd="0" parTransId="{12F79C73-9C61-DC4A-A495-7C4699D31383}" sibTransId="{2BAB0FBF-AA35-E94E-8B71-B43E8184DA66}"/>
    <dgm:cxn modelId="{9C68EA23-8E28-BF4A-B91F-C028D24C4CE9}" type="presOf" srcId="{C809E1F8-9FC4-FC4C-AE7A-2D0846DB5C37}" destId="{C4A2739E-E66B-B24A-8479-E3AFAF19FE03}" srcOrd="0" destOrd="1" presId="urn:microsoft.com/office/officeart/2005/8/layout/target3"/>
    <dgm:cxn modelId="{F12BE540-39A4-FF4C-8CD4-896B9A20B2F2}" srcId="{8CE8EC5E-51DC-764C-82F4-EBE15B6A7FC0}" destId="{7D9132BA-CFF7-BD48-B749-C6926CEA5BC7}" srcOrd="2" destOrd="0" parTransId="{55698999-0F34-524F-B5E0-CAA77D2BBBB5}" sibTransId="{7B2E8CA3-92D1-AD4F-967A-1BFEDA1D493C}"/>
    <dgm:cxn modelId="{2640E64A-1D80-304A-82FA-1D481FB743F6}" srcId="{FB084AEF-4ADA-F74B-82C6-D6592F06D4F5}" destId="{6226F4EB-55A1-2346-9C48-C7B2BD69752D}" srcOrd="0" destOrd="0" parTransId="{43B00ED5-042F-514D-A4EE-A50F70CD4A24}" sibTransId="{86BE753E-BDC0-114C-80EB-AE5735435E08}"/>
    <dgm:cxn modelId="{0A1D1450-86E9-A34B-A216-B11B2EB23524}" type="presOf" srcId="{6C400524-1305-8B4E-B4F3-986B7A47245E}" destId="{B0FE4E20-3DC1-4247-88A2-030EEAD2E5C5}" srcOrd="1" destOrd="0" presId="urn:microsoft.com/office/officeart/2005/8/layout/target3"/>
    <dgm:cxn modelId="{96565F63-F640-234D-9AB3-7B77076F0351}" srcId="{31980D6C-1CCF-2340-91D5-8B867768B6A8}" destId="{6C400524-1305-8B4E-B4F3-986B7A47245E}" srcOrd="2" destOrd="0" parTransId="{98DC03A1-01C4-F74D-A298-CBC1106226D9}" sibTransId="{DC23577E-E10F-8946-8746-1975B899B0CA}"/>
    <dgm:cxn modelId="{AC5D507C-700C-3642-9C81-8A7F98621B6E}" srcId="{8CE8EC5E-51DC-764C-82F4-EBE15B6A7FC0}" destId="{36F2FD89-CAC2-4E47-B11A-F41AA0609D9D}" srcOrd="0" destOrd="0" parTransId="{0D95E991-3BF6-9847-B5C0-56080D3561BC}" sibTransId="{31D3F430-E140-0748-BE5D-91EB627D3E28}"/>
    <dgm:cxn modelId="{3C8CAE84-FC2C-284B-AD46-E692FEED853D}" type="presOf" srcId="{31980D6C-1CCF-2340-91D5-8B867768B6A8}" destId="{357F8DA5-7370-2D4F-94F2-9F78170CD148}" srcOrd="0" destOrd="0" presId="urn:microsoft.com/office/officeart/2005/8/layout/target3"/>
    <dgm:cxn modelId="{B394658E-747E-274C-BA35-E12B4C52C91C}" type="presOf" srcId="{8CE8EC5E-51DC-764C-82F4-EBE15B6A7FC0}" destId="{33E5B274-5C7C-0B41-AB6C-9E882BE64885}" srcOrd="1" destOrd="0" presId="urn:microsoft.com/office/officeart/2005/8/layout/target3"/>
    <dgm:cxn modelId="{C0F77496-683F-3841-A12A-C26681A7DF05}" type="presOf" srcId="{6226F4EB-55A1-2346-9C48-C7B2BD69752D}" destId="{F7E7D452-0283-384A-AB7F-21BE4EEFE31D}" srcOrd="0" destOrd="0" presId="urn:microsoft.com/office/officeart/2005/8/layout/target3"/>
    <dgm:cxn modelId="{99CEFEA3-70BA-F744-AE3F-D39E780FC640}" srcId="{FB084AEF-4ADA-F74B-82C6-D6592F06D4F5}" destId="{A3E359E2-5A06-8140-A476-7A6BBE08B9EA}" srcOrd="1" destOrd="0" parTransId="{B469931B-2937-BA4D-AAE9-54AFC0A333E7}" sibTransId="{B6C0E80C-5AEA-2249-AAE4-817ECDC14FC1}"/>
    <dgm:cxn modelId="{23695AAF-1565-B241-B649-6EC5761C498D}" type="presOf" srcId="{3C6B25E9-9837-3A43-985F-95F1AFCBA766}" destId="{0BAFDA57-F555-AB42-8BE1-6B7FF1BD8773}" srcOrd="0" destOrd="1" presId="urn:microsoft.com/office/officeart/2005/8/layout/target3"/>
    <dgm:cxn modelId="{DCB133B3-1ABA-164D-97D0-3F254DD4435B}" srcId="{6C400524-1305-8B4E-B4F3-986B7A47245E}" destId="{C809E1F8-9FC4-FC4C-AE7A-2D0846DB5C37}" srcOrd="1" destOrd="0" parTransId="{E457A768-DC2F-CB42-B861-39FF15C81637}" sibTransId="{2780CA40-A4E6-3A45-8147-568BA49FE8A6}"/>
    <dgm:cxn modelId="{99B1C2B3-BAB4-4B4F-B8FD-ACE0339F6D19}" srcId="{6C400524-1305-8B4E-B4F3-986B7A47245E}" destId="{7CCBF1E6-EBBB-3E4C-9A96-62AA5FA6B0FA}" srcOrd="0" destOrd="0" parTransId="{8C938EB9-0FBB-5946-A197-5591AE471FEC}" sibTransId="{F5063240-8CC1-6D4A-8A3F-29A129A8BDC6}"/>
    <dgm:cxn modelId="{F73EB3BD-CB32-4748-B48C-F80ECCC4230C}" type="presOf" srcId="{8CE8EC5E-51DC-764C-82F4-EBE15B6A7FC0}" destId="{8103B5AA-E939-C241-A269-1A6A6D107B67}" srcOrd="0" destOrd="0" presId="urn:microsoft.com/office/officeart/2005/8/layout/target3"/>
    <dgm:cxn modelId="{E14C64C0-0E4F-4B43-BF48-EDF673C9B136}" type="presOf" srcId="{36F2FD89-CAC2-4E47-B11A-F41AA0609D9D}" destId="{0BAFDA57-F555-AB42-8BE1-6B7FF1BD8773}" srcOrd="0" destOrd="0" presId="urn:microsoft.com/office/officeart/2005/8/layout/target3"/>
    <dgm:cxn modelId="{B0379CC4-80D1-8442-AB52-4E3FFD59A1EB}" type="presOf" srcId="{FB084AEF-4ADA-F74B-82C6-D6592F06D4F5}" destId="{AFB58060-800C-D948-96C2-37BA8069F28D}" srcOrd="1" destOrd="0" presId="urn:microsoft.com/office/officeart/2005/8/layout/target3"/>
    <dgm:cxn modelId="{A9E513CB-B208-6C43-A8AC-A9A740DAAE1D}" srcId="{31980D6C-1CCF-2340-91D5-8B867768B6A8}" destId="{FB084AEF-4ADA-F74B-82C6-D6592F06D4F5}" srcOrd="1" destOrd="0" parTransId="{77870A6A-6018-0A4B-8898-F91778C9045C}" sibTransId="{96223FC0-DD02-414C-AB19-58BE9AB057A9}"/>
    <dgm:cxn modelId="{82A475E1-6D37-C443-BFFC-09659728753D}" type="presOf" srcId="{7D9132BA-CFF7-BD48-B749-C6926CEA5BC7}" destId="{0BAFDA57-F555-AB42-8BE1-6B7FF1BD8773}" srcOrd="0" destOrd="2" presId="urn:microsoft.com/office/officeart/2005/8/layout/target3"/>
    <dgm:cxn modelId="{B06EFDEA-E238-9745-B99D-C72B13C74316}" type="presOf" srcId="{7CCBF1E6-EBBB-3E4C-9A96-62AA5FA6B0FA}" destId="{C4A2739E-E66B-B24A-8479-E3AFAF19FE03}" srcOrd="0" destOrd="0" presId="urn:microsoft.com/office/officeart/2005/8/layout/target3"/>
    <dgm:cxn modelId="{031B8BEF-DD64-8B49-AFA8-EA8752C44366}" type="presOf" srcId="{6C400524-1305-8B4E-B4F3-986B7A47245E}" destId="{55CEE80F-564E-EF45-A934-DD43A5D0D7F4}" srcOrd="0" destOrd="0" presId="urn:microsoft.com/office/officeart/2005/8/layout/target3"/>
    <dgm:cxn modelId="{7DE9F2EF-7F1A-7742-BA2D-0ED932165C31}" srcId="{31980D6C-1CCF-2340-91D5-8B867768B6A8}" destId="{8CE8EC5E-51DC-764C-82F4-EBE15B6A7FC0}" srcOrd="0" destOrd="0" parTransId="{FBDF1A25-38F3-094B-B2CC-B8AD746D9D91}" sibTransId="{304918F0-7E50-484C-BF36-490009B0D6F8}"/>
    <dgm:cxn modelId="{87363FFB-6D4F-5F4D-A34D-AD006C557305}" type="presOf" srcId="{FB084AEF-4ADA-F74B-82C6-D6592F06D4F5}" destId="{24CC11C0-B1C1-8342-AB2B-4C170D3AF315}" srcOrd="0" destOrd="0" presId="urn:microsoft.com/office/officeart/2005/8/layout/target3"/>
    <dgm:cxn modelId="{2FEBDA30-741C-8943-B972-F03672650FCB}" type="presParOf" srcId="{357F8DA5-7370-2D4F-94F2-9F78170CD148}" destId="{FFB59D5D-295A-3042-B9D3-035FCDEC3172}" srcOrd="0" destOrd="0" presId="urn:microsoft.com/office/officeart/2005/8/layout/target3"/>
    <dgm:cxn modelId="{E5FC4FF0-66A4-784F-9CB5-80CBB0E9B485}" type="presParOf" srcId="{357F8DA5-7370-2D4F-94F2-9F78170CD148}" destId="{9852AB3B-AFEC-434B-B963-F78631B0A297}" srcOrd="1" destOrd="0" presId="urn:microsoft.com/office/officeart/2005/8/layout/target3"/>
    <dgm:cxn modelId="{49621C2A-E943-0746-93A9-12DCE735026F}" type="presParOf" srcId="{357F8DA5-7370-2D4F-94F2-9F78170CD148}" destId="{8103B5AA-E939-C241-A269-1A6A6D107B67}" srcOrd="2" destOrd="0" presId="urn:microsoft.com/office/officeart/2005/8/layout/target3"/>
    <dgm:cxn modelId="{0F6FCE99-99F5-4B48-AE10-FFF1A8435995}" type="presParOf" srcId="{357F8DA5-7370-2D4F-94F2-9F78170CD148}" destId="{F68B3024-8AC6-8A44-A911-6A4C88B7AAC3}" srcOrd="3" destOrd="0" presId="urn:microsoft.com/office/officeart/2005/8/layout/target3"/>
    <dgm:cxn modelId="{E1B6A77D-75AC-E448-BECF-A3BE852977F7}" type="presParOf" srcId="{357F8DA5-7370-2D4F-94F2-9F78170CD148}" destId="{BC12B92C-2EDD-DE42-AF7C-C28D0E911C05}" srcOrd="4" destOrd="0" presId="urn:microsoft.com/office/officeart/2005/8/layout/target3"/>
    <dgm:cxn modelId="{02DCCAB7-884A-4E45-8AF5-5345C92513F9}" type="presParOf" srcId="{357F8DA5-7370-2D4F-94F2-9F78170CD148}" destId="{24CC11C0-B1C1-8342-AB2B-4C170D3AF315}" srcOrd="5" destOrd="0" presId="urn:microsoft.com/office/officeart/2005/8/layout/target3"/>
    <dgm:cxn modelId="{BEBD7842-07F3-DB44-A8C0-6E0563EEF9E1}" type="presParOf" srcId="{357F8DA5-7370-2D4F-94F2-9F78170CD148}" destId="{32D5D419-BAC6-D74A-B7C1-4073F7C2DB15}" srcOrd="6" destOrd="0" presId="urn:microsoft.com/office/officeart/2005/8/layout/target3"/>
    <dgm:cxn modelId="{3B7568AF-C686-4646-8DE4-D483B6333787}" type="presParOf" srcId="{357F8DA5-7370-2D4F-94F2-9F78170CD148}" destId="{406C349F-F8A0-A740-9EFE-640115D31970}" srcOrd="7" destOrd="0" presId="urn:microsoft.com/office/officeart/2005/8/layout/target3"/>
    <dgm:cxn modelId="{1A828BE0-CBBF-CF44-B1CF-E0D67E631DDF}" type="presParOf" srcId="{357F8DA5-7370-2D4F-94F2-9F78170CD148}" destId="{55CEE80F-564E-EF45-A934-DD43A5D0D7F4}" srcOrd="8" destOrd="0" presId="urn:microsoft.com/office/officeart/2005/8/layout/target3"/>
    <dgm:cxn modelId="{80669648-E62B-3441-84C5-3E10F3F8A997}" type="presParOf" srcId="{357F8DA5-7370-2D4F-94F2-9F78170CD148}" destId="{33E5B274-5C7C-0B41-AB6C-9E882BE64885}" srcOrd="9" destOrd="0" presId="urn:microsoft.com/office/officeart/2005/8/layout/target3"/>
    <dgm:cxn modelId="{349F52CC-E758-E74F-9A65-C34F8F3BDC66}" type="presParOf" srcId="{357F8DA5-7370-2D4F-94F2-9F78170CD148}" destId="{0BAFDA57-F555-AB42-8BE1-6B7FF1BD8773}" srcOrd="10" destOrd="0" presId="urn:microsoft.com/office/officeart/2005/8/layout/target3"/>
    <dgm:cxn modelId="{BD8D7F5E-FC55-EB4D-AAEB-F64FF8EAFE6D}" type="presParOf" srcId="{357F8DA5-7370-2D4F-94F2-9F78170CD148}" destId="{AFB58060-800C-D948-96C2-37BA8069F28D}" srcOrd="11" destOrd="0" presId="urn:microsoft.com/office/officeart/2005/8/layout/target3"/>
    <dgm:cxn modelId="{28DD7842-DA8B-6242-9F61-66D83BD7BC15}" type="presParOf" srcId="{357F8DA5-7370-2D4F-94F2-9F78170CD148}" destId="{F7E7D452-0283-384A-AB7F-21BE4EEFE31D}" srcOrd="12" destOrd="0" presId="urn:microsoft.com/office/officeart/2005/8/layout/target3"/>
    <dgm:cxn modelId="{E80D66AC-18FC-DD47-A4CA-7224C93503C4}" type="presParOf" srcId="{357F8DA5-7370-2D4F-94F2-9F78170CD148}" destId="{B0FE4E20-3DC1-4247-88A2-030EEAD2E5C5}" srcOrd="13" destOrd="0" presId="urn:microsoft.com/office/officeart/2005/8/layout/target3"/>
    <dgm:cxn modelId="{8FF09AC5-4900-8E41-8BB4-8DB8DFC2FF7D}" type="presParOf" srcId="{357F8DA5-7370-2D4F-94F2-9F78170CD148}" destId="{C4A2739E-E66B-B24A-8479-E3AFAF19FE03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4459B4-86CF-CB40-B98D-0F4CC9D73817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E6A7AD-2315-2340-B136-925BF3129472}">
      <dgm:prSet phldrT="[Text]"/>
      <dgm:spPr/>
      <dgm:t>
        <a:bodyPr/>
        <a:lstStyle/>
        <a:p>
          <a:r>
            <a:rPr lang="en-US" b="1" dirty="0"/>
            <a:t>Conclusions</a:t>
          </a:r>
        </a:p>
      </dgm:t>
    </dgm:pt>
    <dgm:pt modelId="{6A1A6E10-D010-2D42-8F74-8CA30450E911}" type="parTrans" cxnId="{D88C8B57-5396-F742-B8B4-6003B40D5BE1}">
      <dgm:prSet/>
      <dgm:spPr/>
      <dgm:t>
        <a:bodyPr/>
        <a:lstStyle/>
        <a:p>
          <a:endParaRPr lang="en-US"/>
        </a:p>
      </dgm:t>
    </dgm:pt>
    <dgm:pt modelId="{319C2493-A268-3844-B1BB-18B3BB0D212F}" type="sibTrans" cxnId="{D88C8B57-5396-F742-B8B4-6003B40D5BE1}">
      <dgm:prSet/>
      <dgm:spPr/>
      <dgm:t>
        <a:bodyPr/>
        <a:lstStyle/>
        <a:p>
          <a:endParaRPr lang="en-US"/>
        </a:p>
      </dgm:t>
    </dgm:pt>
    <dgm:pt modelId="{E7ACD1DC-C47A-FA40-9877-0379639B32BA}">
      <dgm:prSet phldrT="[Text]"/>
      <dgm:spPr/>
      <dgm:t>
        <a:bodyPr/>
        <a:lstStyle/>
        <a:p>
          <a:pPr>
            <a:buNone/>
          </a:pPr>
          <a:r>
            <a:rPr lang="en-US" b="1" dirty="0"/>
            <a:t>Access, equity, and governance matter</a:t>
          </a:r>
          <a:endParaRPr lang="en-US" dirty="0"/>
        </a:p>
      </dgm:t>
    </dgm:pt>
    <dgm:pt modelId="{7C189532-5874-0F4C-B891-659C2EDBAE31}" type="parTrans" cxnId="{735A30AC-89CE-A04E-9CF8-CACD681FE72A}">
      <dgm:prSet/>
      <dgm:spPr/>
      <dgm:t>
        <a:bodyPr/>
        <a:lstStyle/>
        <a:p>
          <a:endParaRPr lang="en-US"/>
        </a:p>
      </dgm:t>
    </dgm:pt>
    <dgm:pt modelId="{0FCF892F-962E-CC4D-856C-A62C49EA8B81}" type="sibTrans" cxnId="{735A30AC-89CE-A04E-9CF8-CACD681FE72A}">
      <dgm:prSet/>
      <dgm:spPr/>
      <dgm:t>
        <a:bodyPr/>
        <a:lstStyle/>
        <a:p>
          <a:endParaRPr lang="en-US"/>
        </a:p>
      </dgm:t>
    </dgm:pt>
    <dgm:pt modelId="{33C613F7-97C0-6447-A3EA-3395ECF83DA2}">
      <dgm:prSet phldrT="[Text]"/>
      <dgm:spPr/>
      <dgm:t>
        <a:bodyPr/>
        <a:lstStyle/>
        <a:p>
          <a:r>
            <a:rPr lang="en-US" b="1" dirty="0"/>
            <a:t>WEFS is a strong synthetic indicator</a:t>
          </a:r>
        </a:p>
      </dgm:t>
    </dgm:pt>
    <dgm:pt modelId="{9F7F5BBE-DA6F-654C-9848-08208063EF17}" type="parTrans" cxnId="{CA993007-B025-B24B-B6EE-C7F6AD1CDD6F}">
      <dgm:prSet/>
      <dgm:spPr/>
      <dgm:t>
        <a:bodyPr/>
        <a:lstStyle/>
        <a:p>
          <a:endParaRPr lang="en-US"/>
        </a:p>
      </dgm:t>
    </dgm:pt>
    <dgm:pt modelId="{0788D582-EEA9-9E47-9C89-1B6F614FD1C4}" type="sibTrans" cxnId="{CA993007-B025-B24B-B6EE-C7F6AD1CDD6F}">
      <dgm:prSet/>
      <dgm:spPr/>
      <dgm:t>
        <a:bodyPr/>
        <a:lstStyle/>
        <a:p>
          <a:endParaRPr lang="en-US"/>
        </a:p>
      </dgm:t>
    </dgm:pt>
    <dgm:pt modelId="{CC36F5BA-E1D8-DE4F-8A60-027CB310B225}">
      <dgm:prSet phldrT="[Text]"/>
      <dgm:spPr/>
      <dgm:t>
        <a:bodyPr/>
        <a:lstStyle/>
        <a:p>
          <a:r>
            <a:rPr lang="en-US" b="1" dirty="0"/>
            <a:t>Entrepreneurial ecosystems show inertia</a:t>
          </a:r>
        </a:p>
        <a:p>
          <a:endParaRPr lang="en-US" dirty="0"/>
        </a:p>
      </dgm:t>
    </dgm:pt>
    <dgm:pt modelId="{2712B98A-C7F2-1445-BD1B-E2027D89069E}" type="parTrans" cxnId="{6F94DE13-C0CB-4B4F-8E45-2ADDE963A2A1}">
      <dgm:prSet/>
      <dgm:spPr/>
      <dgm:t>
        <a:bodyPr/>
        <a:lstStyle/>
        <a:p>
          <a:endParaRPr lang="en-US"/>
        </a:p>
      </dgm:t>
    </dgm:pt>
    <dgm:pt modelId="{2C7115CD-B56A-AF4C-8397-1FBA08360907}" type="sibTrans" cxnId="{6F94DE13-C0CB-4B4F-8E45-2ADDE963A2A1}">
      <dgm:prSet/>
      <dgm:spPr/>
      <dgm:t>
        <a:bodyPr/>
        <a:lstStyle/>
        <a:p>
          <a:endParaRPr lang="en-US"/>
        </a:p>
      </dgm:t>
    </dgm:pt>
    <dgm:pt modelId="{BA821B1A-1CF8-574C-BDF5-D304A665A445}" type="pres">
      <dgm:prSet presAssocID="{ED4459B4-86CF-CB40-B98D-0F4CC9D73817}" presName="vert0" presStyleCnt="0">
        <dgm:presLayoutVars>
          <dgm:dir/>
          <dgm:animOne val="branch"/>
          <dgm:animLvl val="lvl"/>
        </dgm:presLayoutVars>
      </dgm:prSet>
      <dgm:spPr/>
    </dgm:pt>
    <dgm:pt modelId="{45442A5E-46FB-B342-9B4B-160AE8528B08}" type="pres">
      <dgm:prSet presAssocID="{77E6A7AD-2315-2340-B136-925BF3129472}" presName="thickLine" presStyleLbl="alignNode1" presStyleIdx="0" presStyleCnt="1"/>
      <dgm:spPr/>
    </dgm:pt>
    <dgm:pt modelId="{63EFD82C-C6AB-504A-B542-7BE8BE9C15C6}" type="pres">
      <dgm:prSet presAssocID="{77E6A7AD-2315-2340-B136-925BF3129472}" presName="horz1" presStyleCnt="0"/>
      <dgm:spPr/>
    </dgm:pt>
    <dgm:pt modelId="{9DBE35BE-102C-1F41-9C9C-84F4A66F6186}" type="pres">
      <dgm:prSet presAssocID="{77E6A7AD-2315-2340-B136-925BF3129472}" presName="tx1" presStyleLbl="revTx" presStyleIdx="0" presStyleCnt="4"/>
      <dgm:spPr/>
    </dgm:pt>
    <dgm:pt modelId="{ADCD104D-CEDB-4647-A964-04D46CC88396}" type="pres">
      <dgm:prSet presAssocID="{77E6A7AD-2315-2340-B136-925BF3129472}" presName="vert1" presStyleCnt="0"/>
      <dgm:spPr/>
    </dgm:pt>
    <dgm:pt modelId="{7CB2B422-94BC-C740-9F6D-C632DEB6313C}" type="pres">
      <dgm:prSet presAssocID="{E7ACD1DC-C47A-FA40-9877-0379639B32BA}" presName="vertSpace2a" presStyleCnt="0"/>
      <dgm:spPr/>
    </dgm:pt>
    <dgm:pt modelId="{5F4CFB9E-80A4-E14C-9E92-FD410A2C290E}" type="pres">
      <dgm:prSet presAssocID="{E7ACD1DC-C47A-FA40-9877-0379639B32BA}" presName="horz2" presStyleCnt="0"/>
      <dgm:spPr/>
    </dgm:pt>
    <dgm:pt modelId="{36FD9F3C-347E-7B4D-BD61-441A6B373BFC}" type="pres">
      <dgm:prSet presAssocID="{E7ACD1DC-C47A-FA40-9877-0379639B32BA}" presName="horzSpace2" presStyleCnt="0"/>
      <dgm:spPr/>
    </dgm:pt>
    <dgm:pt modelId="{70BBD722-49A3-A94F-A509-3919DC30E2A2}" type="pres">
      <dgm:prSet presAssocID="{E7ACD1DC-C47A-FA40-9877-0379639B32BA}" presName="tx2" presStyleLbl="revTx" presStyleIdx="1" presStyleCnt="4"/>
      <dgm:spPr/>
    </dgm:pt>
    <dgm:pt modelId="{EB2DC097-B018-3E42-A335-E3F4500E7745}" type="pres">
      <dgm:prSet presAssocID="{E7ACD1DC-C47A-FA40-9877-0379639B32BA}" presName="vert2" presStyleCnt="0"/>
      <dgm:spPr/>
    </dgm:pt>
    <dgm:pt modelId="{475AF977-831D-3045-B351-DB1B9DF43BC0}" type="pres">
      <dgm:prSet presAssocID="{E7ACD1DC-C47A-FA40-9877-0379639B32BA}" presName="thinLine2b" presStyleLbl="callout" presStyleIdx="0" presStyleCnt="3"/>
      <dgm:spPr/>
    </dgm:pt>
    <dgm:pt modelId="{29ECAF90-5B74-534B-87A2-63C3354DA177}" type="pres">
      <dgm:prSet presAssocID="{E7ACD1DC-C47A-FA40-9877-0379639B32BA}" presName="vertSpace2b" presStyleCnt="0"/>
      <dgm:spPr/>
    </dgm:pt>
    <dgm:pt modelId="{C8A5C23A-7FD3-5945-8A31-7390D3C0DC3E}" type="pres">
      <dgm:prSet presAssocID="{33C613F7-97C0-6447-A3EA-3395ECF83DA2}" presName="horz2" presStyleCnt="0"/>
      <dgm:spPr/>
    </dgm:pt>
    <dgm:pt modelId="{59D8B792-5967-3A48-9621-920038D32062}" type="pres">
      <dgm:prSet presAssocID="{33C613F7-97C0-6447-A3EA-3395ECF83DA2}" presName="horzSpace2" presStyleCnt="0"/>
      <dgm:spPr/>
    </dgm:pt>
    <dgm:pt modelId="{F2C2C4E6-EAEF-AE40-ADD5-71D99361B119}" type="pres">
      <dgm:prSet presAssocID="{33C613F7-97C0-6447-A3EA-3395ECF83DA2}" presName="tx2" presStyleLbl="revTx" presStyleIdx="2" presStyleCnt="4"/>
      <dgm:spPr/>
    </dgm:pt>
    <dgm:pt modelId="{FE5A77EF-F9AB-7045-847E-49244647BBBC}" type="pres">
      <dgm:prSet presAssocID="{33C613F7-97C0-6447-A3EA-3395ECF83DA2}" presName="vert2" presStyleCnt="0"/>
      <dgm:spPr/>
    </dgm:pt>
    <dgm:pt modelId="{F3A4248E-8F2C-CC47-9646-0DD3BB41BA76}" type="pres">
      <dgm:prSet presAssocID="{33C613F7-97C0-6447-A3EA-3395ECF83DA2}" presName="thinLine2b" presStyleLbl="callout" presStyleIdx="1" presStyleCnt="3"/>
      <dgm:spPr/>
    </dgm:pt>
    <dgm:pt modelId="{E2249EE5-2E1B-2F49-ABD3-3F9576E7AF04}" type="pres">
      <dgm:prSet presAssocID="{33C613F7-97C0-6447-A3EA-3395ECF83DA2}" presName="vertSpace2b" presStyleCnt="0"/>
      <dgm:spPr/>
    </dgm:pt>
    <dgm:pt modelId="{65174CE7-9C53-E746-88D5-FE6E59AEDD79}" type="pres">
      <dgm:prSet presAssocID="{CC36F5BA-E1D8-DE4F-8A60-027CB310B225}" presName="horz2" presStyleCnt="0"/>
      <dgm:spPr/>
    </dgm:pt>
    <dgm:pt modelId="{A91F989E-E3E6-C143-931F-24470601A485}" type="pres">
      <dgm:prSet presAssocID="{CC36F5BA-E1D8-DE4F-8A60-027CB310B225}" presName="horzSpace2" presStyleCnt="0"/>
      <dgm:spPr/>
    </dgm:pt>
    <dgm:pt modelId="{37E7C0D7-CC5C-7448-A3A4-A3EB4DCCEB4C}" type="pres">
      <dgm:prSet presAssocID="{CC36F5BA-E1D8-DE4F-8A60-027CB310B225}" presName="tx2" presStyleLbl="revTx" presStyleIdx="3" presStyleCnt="4"/>
      <dgm:spPr/>
    </dgm:pt>
    <dgm:pt modelId="{1E00D0F0-5FDE-AD49-B58A-69383101B91E}" type="pres">
      <dgm:prSet presAssocID="{CC36F5BA-E1D8-DE4F-8A60-027CB310B225}" presName="vert2" presStyleCnt="0"/>
      <dgm:spPr/>
    </dgm:pt>
    <dgm:pt modelId="{05F29B55-B526-324C-865B-DC6E28322CE1}" type="pres">
      <dgm:prSet presAssocID="{CC36F5BA-E1D8-DE4F-8A60-027CB310B225}" presName="thinLine2b" presStyleLbl="callout" presStyleIdx="2" presStyleCnt="3"/>
      <dgm:spPr/>
    </dgm:pt>
    <dgm:pt modelId="{B0FFBDDB-DF1C-7C42-9177-541E92B7BF97}" type="pres">
      <dgm:prSet presAssocID="{CC36F5BA-E1D8-DE4F-8A60-027CB310B225}" presName="vertSpace2b" presStyleCnt="0"/>
      <dgm:spPr/>
    </dgm:pt>
  </dgm:ptLst>
  <dgm:cxnLst>
    <dgm:cxn modelId="{CA993007-B025-B24B-B6EE-C7F6AD1CDD6F}" srcId="{77E6A7AD-2315-2340-B136-925BF3129472}" destId="{33C613F7-97C0-6447-A3EA-3395ECF83DA2}" srcOrd="1" destOrd="0" parTransId="{9F7F5BBE-DA6F-654C-9848-08208063EF17}" sibTransId="{0788D582-EEA9-9E47-9C89-1B6F614FD1C4}"/>
    <dgm:cxn modelId="{6F94DE13-C0CB-4B4F-8E45-2ADDE963A2A1}" srcId="{77E6A7AD-2315-2340-B136-925BF3129472}" destId="{CC36F5BA-E1D8-DE4F-8A60-027CB310B225}" srcOrd="2" destOrd="0" parTransId="{2712B98A-C7F2-1445-BD1B-E2027D89069E}" sibTransId="{2C7115CD-B56A-AF4C-8397-1FBA08360907}"/>
    <dgm:cxn modelId="{52F47D37-D435-6F46-8028-065DB3A820CC}" type="presOf" srcId="{ED4459B4-86CF-CB40-B98D-0F4CC9D73817}" destId="{BA821B1A-1CF8-574C-BDF5-D304A665A445}" srcOrd="0" destOrd="0" presId="urn:microsoft.com/office/officeart/2008/layout/LinedList"/>
    <dgm:cxn modelId="{D88C8B57-5396-F742-B8B4-6003B40D5BE1}" srcId="{ED4459B4-86CF-CB40-B98D-0F4CC9D73817}" destId="{77E6A7AD-2315-2340-B136-925BF3129472}" srcOrd="0" destOrd="0" parTransId="{6A1A6E10-D010-2D42-8F74-8CA30450E911}" sibTransId="{319C2493-A268-3844-B1BB-18B3BB0D212F}"/>
    <dgm:cxn modelId="{FC7F8168-F560-4041-B00B-631574303872}" type="presOf" srcId="{CC36F5BA-E1D8-DE4F-8A60-027CB310B225}" destId="{37E7C0D7-CC5C-7448-A3A4-A3EB4DCCEB4C}" srcOrd="0" destOrd="0" presId="urn:microsoft.com/office/officeart/2008/layout/LinedList"/>
    <dgm:cxn modelId="{61A7F18C-20CA-F247-A59E-A17EEEEE4E30}" type="presOf" srcId="{E7ACD1DC-C47A-FA40-9877-0379639B32BA}" destId="{70BBD722-49A3-A94F-A509-3919DC30E2A2}" srcOrd="0" destOrd="0" presId="urn:microsoft.com/office/officeart/2008/layout/LinedList"/>
    <dgm:cxn modelId="{35FA508F-1C1A-E54D-93F8-B2C727DEAA17}" type="presOf" srcId="{77E6A7AD-2315-2340-B136-925BF3129472}" destId="{9DBE35BE-102C-1F41-9C9C-84F4A66F6186}" srcOrd="0" destOrd="0" presId="urn:microsoft.com/office/officeart/2008/layout/LinedList"/>
    <dgm:cxn modelId="{735A30AC-89CE-A04E-9CF8-CACD681FE72A}" srcId="{77E6A7AD-2315-2340-B136-925BF3129472}" destId="{E7ACD1DC-C47A-FA40-9877-0379639B32BA}" srcOrd="0" destOrd="0" parTransId="{7C189532-5874-0F4C-B891-659C2EDBAE31}" sibTransId="{0FCF892F-962E-CC4D-856C-A62C49EA8B81}"/>
    <dgm:cxn modelId="{BE0DCFD4-B152-2740-909B-433EBBFD5148}" type="presOf" srcId="{33C613F7-97C0-6447-A3EA-3395ECF83DA2}" destId="{F2C2C4E6-EAEF-AE40-ADD5-71D99361B119}" srcOrd="0" destOrd="0" presId="urn:microsoft.com/office/officeart/2008/layout/LinedList"/>
    <dgm:cxn modelId="{B7FABE80-0D29-2E4C-827A-D75700C55FD5}" type="presParOf" srcId="{BA821B1A-1CF8-574C-BDF5-D304A665A445}" destId="{45442A5E-46FB-B342-9B4B-160AE8528B08}" srcOrd="0" destOrd="0" presId="urn:microsoft.com/office/officeart/2008/layout/LinedList"/>
    <dgm:cxn modelId="{19E8209E-5634-BF4A-B2E7-6E118D55BBFA}" type="presParOf" srcId="{BA821B1A-1CF8-574C-BDF5-D304A665A445}" destId="{63EFD82C-C6AB-504A-B542-7BE8BE9C15C6}" srcOrd="1" destOrd="0" presId="urn:microsoft.com/office/officeart/2008/layout/LinedList"/>
    <dgm:cxn modelId="{FE776C23-E86E-F640-BCA5-74E157834FEF}" type="presParOf" srcId="{63EFD82C-C6AB-504A-B542-7BE8BE9C15C6}" destId="{9DBE35BE-102C-1F41-9C9C-84F4A66F6186}" srcOrd="0" destOrd="0" presId="urn:microsoft.com/office/officeart/2008/layout/LinedList"/>
    <dgm:cxn modelId="{7AB841CC-A4FD-134C-B341-7CAD9B49B2DE}" type="presParOf" srcId="{63EFD82C-C6AB-504A-B542-7BE8BE9C15C6}" destId="{ADCD104D-CEDB-4647-A964-04D46CC88396}" srcOrd="1" destOrd="0" presId="urn:microsoft.com/office/officeart/2008/layout/LinedList"/>
    <dgm:cxn modelId="{84CF92E1-21A8-9848-99C2-55EFF68ACA88}" type="presParOf" srcId="{ADCD104D-CEDB-4647-A964-04D46CC88396}" destId="{7CB2B422-94BC-C740-9F6D-C632DEB6313C}" srcOrd="0" destOrd="0" presId="urn:microsoft.com/office/officeart/2008/layout/LinedList"/>
    <dgm:cxn modelId="{B7A03953-97E3-864B-B54C-7EADCBF0BCAC}" type="presParOf" srcId="{ADCD104D-CEDB-4647-A964-04D46CC88396}" destId="{5F4CFB9E-80A4-E14C-9E92-FD410A2C290E}" srcOrd="1" destOrd="0" presId="urn:microsoft.com/office/officeart/2008/layout/LinedList"/>
    <dgm:cxn modelId="{70D92ACD-6BA4-9144-9207-95E726C16D42}" type="presParOf" srcId="{5F4CFB9E-80A4-E14C-9E92-FD410A2C290E}" destId="{36FD9F3C-347E-7B4D-BD61-441A6B373BFC}" srcOrd="0" destOrd="0" presId="urn:microsoft.com/office/officeart/2008/layout/LinedList"/>
    <dgm:cxn modelId="{EFFD4399-03E3-E345-8B95-C50BD49BCED7}" type="presParOf" srcId="{5F4CFB9E-80A4-E14C-9E92-FD410A2C290E}" destId="{70BBD722-49A3-A94F-A509-3919DC30E2A2}" srcOrd="1" destOrd="0" presId="urn:microsoft.com/office/officeart/2008/layout/LinedList"/>
    <dgm:cxn modelId="{E10A77E4-9FAE-BF42-A61A-D6612D502B76}" type="presParOf" srcId="{5F4CFB9E-80A4-E14C-9E92-FD410A2C290E}" destId="{EB2DC097-B018-3E42-A335-E3F4500E7745}" srcOrd="2" destOrd="0" presId="urn:microsoft.com/office/officeart/2008/layout/LinedList"/>
    <dgm:cxn modelId="{6F99B18A-5130-F544-94A9-13E348DB71C2}" type="presParOf" srcId="{ADCD104D-CEDB-4647-A964-04D46CC88396}" destId="{475AF977-831D-3045-B351-DB1B9DF43BC0}" srcOrd="2" destOrd="0" presId="urn:microsoft.com/office/officeart/2008/layout/LinedList"/>
    <dgm:cxn modelId="{87529760-4571-6047-8BF3-FE705C9BB457}" type="presParOf" srcId="{ADCD104D-CEDB-4647-A964-04D46CC88396}" destId="{29ECAF90-5B74-534B-87A2-63C3354DA177}" srcOrd="3" destOrd="0" presId="urn:microsoft.com/office/officeart/2008/layout/LinedList"/>
    <dgm:cxn modelId="{7061E999-10CD-8A43-8608-507FD0222FE6}" type="presParOf" srcId="{ADCD104D-CEDB-4647-A964-04D46CC88396}" destId="{C8A5C23A-7FD3-5945-8A31-7390D3C0DC3E}" srcOrd="4" destOrd="0" presId="urn:microsoft.com/office/officeart/2008/layout/LinedList"/>
    <dgm:cxn modelId="{8D2586DB-D556-664B-B96A-7CDD533A591A}" type="presParOf" srcId="{C8A5C23A-7FD3-5945-8A31-7390D3C0DC3E}" destId="{59D8B792-5967-3A48-9621-920038D32062}" srcOrd="0" destOrd="0" presId="urn:microsoft.com/office/officeart/2008/layout/LinedList"/>
    <dgm:cxn modelId="{744FBE5E-C63F-4543-A731-F458A031EE7A}" type="presParOf" srcId="{C8A5C23A-7FD3-5945-8A31-7390D3C0DC3E}" destId="{F2C2C4E6-EAEF-AE40-ADD5-71D99361B119}" srcOrd="1" destOrd="0" presId="urn:microsoft.com/office/officeart/2008/layout/LinedList"/>
    <dgm:cxn modelId="{F0ECFDE6-6AD7-D540-A2D7-8D5041F632B7}" type="presParOf" srcId="{C8A5C23A-7FD3-5945-8A31-7390D3C0DC3E}" destId="{FE5A77EF-F9AB-7045-847E-49244647BBBC}" srcOrd="2" destOrd="0" presId="urn:microsoft.com/office/officeart/2008/layout/LinedList"/>
    <dgm:cxn modelId="{AE96940D-D0A7-9B4C-95AA-156601AA2E3A}" type="presParOf" srcId="{ADCD104D-CEDB-4647-A964-04D46CC88396}" destId="{F3A4248E-8F2C-CC47-9646-0DD3BB41BA76}" srcOrd="5" destOrd="0" presId="urn:microsoft.com/office/officeart/2008/layout/LinedList"/>
    <dgm:cxn modelId="{C4BC68DF-63DB-1642-B001-11E983C3BFAF}" type="presParOf" srcId="{ADCD104D-CEDB-4647-A964-04D46CC88396}" destId="{E2249EE5-2E1B-2F49-ABD3-3F9576E7AF04}" srcOrd="6" destOrd="0" presId="urn:microsoft.com/office/officeart/2008/layout/LinedList"/>
    <dgm:cxn modelId="{9ECA6912-BB38-CB45-AA3C-015CD0FBD443}" type="presParOf" srcId="{ADCD104D-CEDB-4647-A964-04D46CC88396}" destId="{65174CE7-9C53-E746-88D5-FE6E59AEDD79}" srcOrd="7" destOrd="0" presId="urn:microsoft.com/office/officeart/2008/layout/LinedList"/>
    <dgm:cxn modelId="{C6B25DA2-DF88-C247-A23F-A49EAC3274AB}" type="presParOf" srcId="{65174CE7-9C53-E746-88D5-FE6E59AEDD79}" destId="{A91F989E-E3E6-C143-931F-24470601A485}" srcOrd="0" destOrd="0" presId="urn:microsoft.com/office/officeart/2008/layout/LinedList"/>
    <dgm:cxn modelId="{BF24BCA1-DFEB-C742-A670-A5FD105FB535}" type="presParOf" srcId="{65174CE7-9C53-E746-88D5-FE6E59AEDD79}" destId="{37E7C0D7-CC5C-7448-A3A4-A3EB4DCCEB4C}" srcOrd="1" destOrd="0" presId="urn:microsoft.com/office/officeart/2008/layout/LinedList"/>
    <dgm:cxn modelId="{F629F7CF-ADBB-A14E-BEA1-AACCD74C883D}" type="presParOf" srcId="{65174CE7-9C53-E746-88D5-FE6E59AEDD79}" destId="{1E00D0F0-5FDE-AD49-B58A-69383101B91E}" srcOrd="2" destOrd="0" presId="urn:microsoft.com/office/officeart/2008/layout/LinedList"/>
    <dgm:cxn modelId="{70246C88-1883-6849-BE82-FB3B653EFA9B}" type="presParOf" srcId="{ADCD104D-CEDB-4647-A964-04D46CC88396}" destId="{05F29B55-B526-324C-865B-DC6E28322CE1}" srcOrd="8" destOrd="0" presId="urn:microsoft.com/office/officeart/2008/layout/LinedList"/>
    <dgm:cxn modelId="{847B8B97-8D0C-EA48-9446-B298BB55CBA6}" type="presParOf" srcId="{ADCD104D-CEDB-4647-A964-04D46CC88396}" destId="{B0FFBDDB-DF1C-7C42-9177-541E92B7BF9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E64EC-BFD1-844B-9FB0-7ECE5D015C9F}">
      <dsp:nvSpPr>
        <dsp:cNvPr id="0" name=""/>
        <dsp:cNvSpPr/>
      </dsp:nvSpPr>
      <dsp:spPr>
        <a:xfrm rot="5400000">
          <a:off x="1049159" y="1069161"/>
          <a:ext cx="1671542" cy="20145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200019-9471-6C4F-BC98-36E9084ADDD6}">
      <dsp:nvSpPr>
        <dsp:cNvPr id="0" name=""/>
        <dsp:cNvSpPr/>
      </dsp:nvSpPr>
      <dsp:spPr>
        <a:xfrm>
          <a:off x="1433599" y="2259"/>
          <a:ext cx="2238438" cy="13430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Background</a:t>
          </a:r>
        </a:p>
      </dsp:txBody>
      <dsp:txXfrm>
        <a:off x="1472936" y="41596"/>
        <a:ext cx="2159764" cy="1264389"/>
      </dsp:txXfrm>
    </dsp:sp>
    <dsp:sp modelId="{D2671E4C-A79C-4049-A540-FA77448BC7FD}">
      <dsp:nvSpPr>
        <dsp:cNvPr id="0" name=""/>
        <dsp:cNvSpPr/>
      </dsp:nvSpPr>
      <dsp:spPr>
        <a:xfrm rot="5400000">
          <a:off x="1049159" y="2747990"/>
          <a:ext cx="1671542" cy="20145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B8ACDF-21E7-CE42-939E-7072F0C51E93}">
      <dsp:nvSpPr>
        <dsp:cNvPr id="0" name=""/>
        <dsp:cNvSpPr/>
      </dsp:nvSpPr>
      <dsp:spPr>
        <a:xfrm>
          <a:off x="1433599" y="1681088"/>
          <a:ext cx="2238438" cy="13430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Empirics: Entrepreneurial Drivers</a:t>
          </a:r>
        </a:p>
      </dsp:txBody>
      <dsp:txXfrm>
        <a:off x="1472936" y="1720425"/>
        <a:ext cx="2159764" cy="1264389"/>
      </dsp:txXfrm>
    </dsp:sp>
    <dsp:sp modelId="{3289BB29-F7E0-864F-998F-8FD6FE9AB0DF}">
      <dsp:nvSpPr>
        <dsp:cNvPr id="0" name=""/>
        <dsp:cNvSpPr/>
      </dsp:nvSpPr>
      <dsp:spPr>
        <a:xfrm>
          <a:off x="1888573" y="3587404"/>
          <a:ext cx="2969837" cy="20145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B2A95C-E653-0247-B892-4C7B52C893E2}">
      <dsp:nvSpPr>
        <dsp:cNvPr id="0" name=""/>
        <dsp:cNvSpPr/>
      </dsp:nvSpPr>
      <dsp:spPr>
        <a:xfrm>
          <a:off x="1433599" y="3359917"/>
          <a:ext cx="2238438" cy="13430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Data</a:t>
          </a:r>
        </a:p>
      </dsp:txBody>
      <dsp:txXfrm>
        <a:off x="1472936" y="3399254"/>
        <a:ext cx="2159764" cy="1264389"/>
      </dsp:txXfrm>
    </dsp:sp>
    <dsp:sp modelId="{A7E8ED52-4789-4548-9EEF-1D25256501BC}">
      <dsp:nvSpPr>
        <dsp:cNvPr id="0" name=""/>
        <dsp:cNvSpPr/>
      </dsp:nvSpPr>
      <dsp:spPr>
        <a:xfrm rot="16200000">
          <a:off x="4026282" y="2747990"/>
          <a:ext cx="1671542" cy="20145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69189B-5B69-BD4F-9743-CCFC8E629590}">
      <dsp:nvSpPr>
        <dsp:cNvPr id="0" name=""/>
        <dsp:cNvSpPr/>
      </dsp:nvSpPr>
      <dsp:spPr>
        <a:xfrm>
          <a:off x="4410723" y="3359917"/>
          <a:ext cx="2238438" cy="13430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Methodology</a:t>
          </a:r>
        </a:p>
      </dsp:txBody>
      <dsp:txXfrm>
        <a:off x="4450060" y="3399254"/>
        <a:ext cx="2159764" cy="1264389"/>
      </dsp:txXfrm>
    </dsp:sp>
    <dsp:sp modelId="{B3E82824-27F5-664F-8F31-4FA4E95C3AF7}">
      <dsp:nvSpPr>
        <dsp:cNvPr id="0" name=""/>
        <dsp:cNvSpPr/>
      </dsp:nvSpPr>
      <dsp:spPr>
        <a:xfrm rot="16200000">
          <a:off x="4026282" y="1069161"/>
          <a:ext cx="1671542" cy="20145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FA1A4D-B45B-4740-8F36-4F107CA712FE}">
      <dsp:nvSpPr>
        <dsp:cNvPr id="0" name=""/>
        <dsp:cNvSpPr/>
      </dsp:nvSpPr>
      <dsp:spPr>
        <a:xfrm>
          <a:off x="4410723" y="1681088"/>
          <a:ext cx="2238438" cy="13430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Results</a:t>
          </a:r>
        </a:p>
      </dsp:txBody>
      <dsp:txXfrm>
        <a:off x="4450060" y="1720425"/>
        <a:ext cx="2159764" cy="1264389"/>
      </dsp:txXfrm>
    </dsp:sp>
    <dsp:sp modelId="{D65A434E-ACBB-3C45-97D7-CC387EAEC7E3}">
      <dsp:nvSpPr>
        <dsp:cNvPr id="0" name=""/>
        <dsp:cNvSpPr/>
      </dsp:nvSpPr>
      <dsp:spPr>
        <a:xfrm>
          <a:off x="4865697" y="229746"/>
          <a:ext cx="2969837" cy="20145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430510-2FE4-4043-953C-937A1154C7B3}">
      <dsp:nvSpPr>
        <dsp:cNvPr id="0" name=""/>
        <dsp:cNvSpPr/>
      </dsp:nvSpPr>
      <dsp:spPr>
        <a:xfrm>
          <a:off x="4410723" y="2259"/>
          <a:ext cx="2238438" cy="13430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Discussion</a:t>
          </a:r>
        </a:p>
      </dsp:txBody>
      <dsp:txXfrm>
        <a:off x="4450060" y="41596"/>
        <a:ext cx="2159764" cy="1264389"/>
      </dsp:txXfrm>
    </dsp:sp>
    <dsp:sp modelId="{96870571-0725-924B-87CA-C0A4F0070AE8}">
      <dsp:nvSpPr>
        <dsp:cNvPr id="0" name=""/>
        <dsp:cNvSpPr/>
      </dsp:nvSpPr>
      <dsp:spPr>
        <a:xfrm rot="5400000">
          <a:off x="7003406" y="1069161"/>
          <a:ext cx="1671542" cy="20145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367503-501B-7E43-B5B1-2C31D990053F}">
      <dsp:nvSpPr>
        <dsp:cNvPr id="0" name=""/>
        <dsp:cNvSpPr/>
      </dsp:nvSpPr>
      <dsp:spPr>
        <a:xfrm>
          <a:off x="7387847" y="2259"/>
          <a:ext cx="2238438" cy="13430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Limitations</a:t>
          </a:r>
        </a:p>
      </dsp:txBody>
      <dsp:txXfrm>
        <a:off x="7427184" y="41596"/>
        <a:ext cx="2159764" cy="1264389"/>
      </dsp:txXfrm>
    </dsp:sp>
    <dsp:sp modelId="{1B7142EF-6D2F-FE4C-8A1B-54CAC67D1F79}">
      <dsp:nvSpPr>
        <dsp:cNvPr id="0" name=""/>
        <dsp:cNvSpPr/>
      </dsp:nvSpPr>
      <dsp:spPr>
        <a:xfrm rot="5400000">
          <a:off x="7003406" y="2747990"/>
          <a:ext cx="1671542" cy="20145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46E698-44C0-AD48-96E0-2C6555E6F028}">
      <dsp:nvSpPr>
        <dsp:cNvPr id="0" name=""/>
        <dsp:cNvSpPr/>
      </dsp:nvSpPr>
      <dsp:spPr>
        <a:xfrm>
          <a:off x="7387847" y="1681088"/>
          <a:ext cx="2238438" cy="13430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Conclusions + Future Work</a:t>
          </a:r>
        </a:p>
      </dsp:txBody>
      <dsp:txXfrm>
        <a:off x="7427184" y="1720425"/>
        <a:ext cx="2159764" cy="1264389"/>
      </dsp:txXfrm>
    </dsp:sp>
    <dsp:sp modelId="{CD133C4E-34C7-1E48-A04D-D7BDC157C7AE}">
      <dsp:nvSpPr>
        <dsp:cNvPr id="0" name=""/>
        <dsp:cNvSpPr/>
      </dsp:nvSpPr>
      <dsp:spPr>
        <a:xfrm>
          <a:off x="7387847" y="3359917"/>
          <a:ext cx="2238438" cy="13430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Thank-You's</a:t>
          </a:r>
        </a:p>
      </dsp:txBody>
      <dsp:txXfrm>
        <a:off x="7427184" y="3399254"/>
        <a:ext cx="2159764" cy="12643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3C1A6-CF1C-6A4F-B8B1-CAC838741E87}">
      <dsp:nvSpPr>
        <dsp:cNvPr id="0" name=""/>
        <dsp:cNvSpPr/>
      </dsp:nvSpPr>
      <dsp:spPr>
        <a:xfrm>
          <a:off x="1192149" y="1163394"/>
          <a:ext cx="3490184" cy="34901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E9D88AB-09F7-FF4C-9A22-D452AC329ED1}">
      <dsp:nvSpPr>
        <dsp:cNvPr id="0" name=""/>
        <dsp:cNvSpPr/>
      </dsp:nvSpPr>
      <dsp:spPr>
        <a:xfrm>
          <a:off x="1890185" y="1861431"/>
          <a:ext cx="2094110" cy="20941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BBB1EC2-5066-1442-A9DC-6B8BD5D9B7AB}">
      <dsp:nvSpPr>
        <dsp:cNvPr id="0" name=""/>
        <dsp:cNvSpPr/>
      </dsp:nvSpPr>
      <dsp:spPr>
        <a:xfrm>
          <a:off x="2588222" y="2559468"/>
          <a:ext cx="698036" cy="6980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EB1FCCE-F856-C04D-9B68-D47FE726FE09}">
      <dsp:nvSpPr>
        <dsp:cNvPr id="0" name=""/>
        <dsp:cNvSpPr/>
      </dsp:nvSpPr>
      <dsp:spPr>
        <a:xfrm>
          <a:off x="5264030" y="0"/>
          <a:ext cx="1745092" cy="1017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1)Entrepreneurial Background</a:t>
          </a:r>
        </a:p>
      </dsp:txBody>
      <dsp:txXfrm>
        <a:off x="5264030" y="0"/>
        <a:ext cx="1745092" cy="1017970"/>
      </dsp:txXfrm>
    </dsp:sp>
    <dsp:sp modelId="{C387F50A-9ED4-B048-A70C-610AE3046BAF}">
      <dsp:nvSpPr>
        <dsp:cNvPr id="0" name=""/>
        <dsp:cNvSpPr/>
      </dsp:nvSpPr>
      <dsp:spPr>
        <a:xfrm>
          <a:off x="4827757" y="508985"/>
          <a:ext cx="4362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803E807-ABC8-5B43-8DFB-A8E7EBCDCF1A}">
      <dsp:nvSpPr>
        <dsp:cNvPr id="0" name=""/>
        <dsp:cNvSpPr/>
      </dsp:nvSpPr>
      <dsp:spPr>
        <a:xfrm rot="5400000">
          <a:off x="2682166" y="764641"/>
          <a:ext cx="2398919" cy="1888771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603F31D-E576-D041-A0EE-5C5ED8EAB6FB}">
      <dsp:nvSpPr>
        <dsp:cNvPr id="0" name=""/>
        <dsp:cNvSpPr/>
      </dsp:nvSpPr>
      <dsp:spPr>
        <a:xfrm>
          <a:off x="5264030" y="1017970"/>
          <a:ext cx="1745092" cy="1017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2)Outcomes in Development</a:t>
          </a:r>
        </a:p>
      </dsp:txBody>
      <dsp:txXfrm>
        <a:off x="5264030" y="1017970"/>
        <a:ext cx="1745092" cy="1017970"/>
      </dsp:txXfrm>
    </dsp:sp>
    <dsp:sp modelId="{18FE2CB4-56EF-5443-9B21-B4C890E7B114}">
      <dsp:nvSpPr>
        <dsp:cNvPr id="0" name=""/>
        <dsp:cNvSpPr/>
      </dsp:nvSpPr>
      <dsp:spPr>
        <a:xfrm>
          <a:off x="4827757" y="1526955"/>
          <a:ext cx="4362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FA4D2C8-A397-F246-8AA6-C37243260606}">
      <dsp:nvSpPr>
        <dsp:cNvPr id="0" name=""/>
        <dsp:cNvSpPr/>
      </dsp:nvSpPr>
      <dsp:spPr>
        <a:xfrm rot="5400000">
          <a:off x="3197085" y="1766731"/>
          <a:ext cx="1869342" cy="1388511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9D466F4-0C4D-8448-A402-20FD37EB7B5C}">
      <dsp:nvSpPr>
        <dsp:cNvPr id="0" name=""/>
        <dsp:cNvSpPr/>
      </dsp:nvSpPr>
      <dsp:spPr>
        <a:xfrm>
          <a:off x="5264030" y="2035940"/>
          <a:ext cx="1745092" cy="1017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3)Room to Contribute to Literature</a:t>
          </a:r>
        </a:p>
      </dsp:txBody>
      <dsp:txXfrm>
        <a:off x="5264030" y="2035940"/>
        <a:ext cx="1745092" cy="1017970"/>
      </dsp:txXfrm>
    </dsp:sp>
    <dsp:sp modelId="{BDDAE037-19AE-5D49-9414-411C3AC0A9E3}">
      <dsp:nvSpPr>
        <dsp:cNvPr id="0" name=""/>
        <dsp:cNvSpPr/>
      </dsp:nvSpPr>
      <dsp:spPr>
        <a:xfrm>
          <a:off x="4827757" y="2544926"/>
          <a:ext cx="4362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997645F-DA5F-714E-9D52-C75A52E1F2E5}">
      <dsp:nvSpPr>
        <dsp:cNvPr id="0" name=""/>
        <dsp:cNvSpPr/>
      </dsp:nvSpPr>
      <dsp:spPr>
        <a:xfrm rot="5400000">
          <a:off x="3712643" y="2768006"/>
          <a:ext cx="1335577" cy="888251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F8C30-5217-5045-9511-E5CFBC2BB0EF}">
      <dsp:nvSpPr>
        <dsp:cNvPr id="0" name=""/>
        <dsp:cNvSpPr/>
      </dsp:nvSpPr>
      <dsp:spPr>
        <a:xfrm rot="16200000">
          <a:off x="-1503537" y="1505904"/>
          <a:ext cx="5333661" cy="2321852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5094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Access to Capital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Reduction in liquidity restraints supports risk-taking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Strong correlation between financial access and investment behavior (</a:t>
          </a:r>
          <a:r>
            <a:rPr lang="en-US" sz="1400" kern="1200" dirty="0" err="1"/>
            <a:t>Demirgüç</a:t>
          </a:r>
          <a:r>
            <a:rPr lang="en-US" sz="1400" kern="1200" dirty="0"/>
            <a:t>-Kunt et al., 2022)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u="sng" kern="1200" dirty="0"/>
            <a:t>But</a:t>
          </a:r>
          <a:r>
            <a:rPr lang="en-US" sz="1400" kern="1200" dirty="0"/>
            <a:t>: capital alone doesn’t foster startups unless paired with institutional trust and reform (Banerjee &amp; Duflo, 2011).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</dsp:txBody>
      <dsp:txXfrm rot="5400000">
        <a:off x="2367" y="1066732"/>
        <a:ext cx="2321852" cy="3200197"/>
      </dsp:txXfrm>
    </dsp:sp>
    <dsp:sp modelId="{72957144-C659-4447-B756-56784F4C83DF}">
      <dsp:nvSpPr>
        <dsp:cNvPr id="0" name=""/>
        <dsp:cNvSpPr/>
      </dsp:nvSpPr>
      <dsp:spPr>
        <a:xfrm rot="16200000">
          <a:off x="992453" y="1505904"/>
          <a:ext cx="5333661" cy="2321852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5094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Government Institutions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Regulatory quality, rule of law, and political stability are correlated with SME formation. (Aidis et al., 2008)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Institutional quality shapes the cost, risk, and feasibility of forming new businesses.</a:t>
          </a:r>
        </a:p>
      </dsp:txBody>
      <dsp:txXfrm rot="5400000">
        <a:off x="2498357" y="1066732"/>
        <a:ext cx="2321852" cy="3200197"/>
      </dsp:txXfrm>
    </dsp:sp>
    <dsp:sp modelId="{6D1F1D5D-F8B3-4F44-98C1-1F8CAAACBB08}">
      <dsp:nvSpPr>
        <dsp:cNvPr id="0" name=""/>
        <dsp:cNvSpPr/>
      </dsp:nvSpPr>
      <dsp:spPr>
        <a:xfrm rot="16200000">
          <a:off x="3488445" y="1505904"/>
          <a:ext cx="5333661" cy="2321852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5094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Gender Equity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Women face higher barriers: legal restrictions, access to finance, administrative burdens (Minniti &amp; Naudé, 2010).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ILO (2018); Chen (2001): Women are disproportionately concentrated in informal sectors globally, often operating outside legal and financial systems.</a:t>
          </a:r>
        </a:p>
      </dsp:txBody>
      <dsp:txXfrm rot="5400000">
        <a:off x="4994349" y="1066732"/>
        <a:ext cx="2321852" cy="3200197"/>
      </dsp:txXfrm>
    </dsp:sp>
    <dsp:sp modelId="{BAF36D69-E5FD-DC4C-8AD6-FB806E1ED32D}">
      <dsp:nvSpPr>
        <dsp:cNvPr id="0" name=""/>
        <dsp:cNvSpPr/>
      </dsp:nvSpPr>
      <dsp:spPr>
        <a:xfrm rot="16200000">
          <a:off x="5984436" y="1505904"/>
          <a:ext cx="5333661" cy="2321852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5094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Education &amp; Human Capital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Becker (1964) and others link education with startup success — but not always.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 some regions, educated individuals opt out of entrepreneurship in favor of high-skill employment (Amorós &amp; Bosma, 2014).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Ie: “Brain Drain”</a:t>
          </a:r>
        </a:p>
      </dsp:txBody>
      <dsp:txXfrm rot="5400000">
        <a:off x="7490340" y="1066732"/>
        <a:ext cx="2321852" cy="32001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E2DE1-C031-264E-8A05-668F66EF22B2}">
      <dsp:nvSpPr>
        <dsp:cNvPr id="0" name=""/>
        <dsp:cNvSpPr/>
      </dsp:nvSpPr>
      <dsp:spPr>
        <a:xfrm>
          <a:off x="0" y="169333"/>
          <a:ext cx="8128000" cy="507999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116B72-BC6C-D345-868B-DAC2339E975F}">
      <dsp:nvSpPr>
        <dsp:cNvPr id="0" name=""/>
        <dsp:cNvSpPr/>
      </dsp:nvSpPr>
      <dsp:spPr>
        <a:xfrm>
          <a:off x="1032256" y="3675549"/>
          <a:ext cx="211328" cy="211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78925C-6887-224C-803C-1B3A11750117}">
      <dsp:nvSpPr>
        <dsp:cNvPr id="0" name=""/>
        <dsp:cNvSpPr/>
      </dsp:nvSpPr>
      <dsp:spPr>
        <a:xfrm>
          <a:off x="1137920" y="3781213"/>
          <a:ext cx="1893824" cy="1468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78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1) Time-Series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An initial goal of conducting ARIMAX, GARCH, and Granger Causality Inferencing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Limited Temporal Depth (Limitation)</a:t>
          </a:r>
        </a:p>
      </dsp:txBody>
      <dsp:txXfrm>
        <a:off x="1137920" y="3781213"/>
        <a:ext cx="1893824" cy="1468119"/>
      </dsp:txXfrm>
    </dsp:sp>
    <dsp:sp modelId="{09CFBDF3-0750-1142-B492-11990902B227}">
      <dsp:nvSpPr>
        <dsp:cNvPr id="0" name=""/>
        <dsp:cNvSpPr/>
      </dsp:nvSpPr>
      <dsp:spPr>
        <a:xfrm>
          <a:off x="2897632" y="2294805"/>
          <a:ext cx="382015" cy="3820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54CFD-EAC0-8748-880B-B6EEB1915FC1}">
      <dsp:nvSpPr>
        <dsp:cNvPr id="0" name=""/>
        <dsp:cNvSpPr/>
      </dsp:nvSpPr>
      <dsp:spPr>
        <a:xfrm>
          <a:off x="3088640" y="2485813"/>
          <a:ext cx="1950719" cy="2763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422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2) Pivot to Conventional Models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OLS (Single, Multi, Stepwise)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 Random Effects, Fixed Effects, Mixed Effects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Dynamic OLS, Pooled OLS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</dsp:txBody>
      <dsp:txXfrm>
        <a:off x="3088640" y="2485813"/>
        <a:ext cx="1950719" cy="2763519"/>
      </dsp:txXfrm>
    </dsp:sp>
    <dsp:sp modelId="{755F4D55-0C15-2941-80F4-E3081E42DBBF}">
      <dsp:nvSpPr>
        <dsp:cNvPr id="0" name=""/>
        <dsp:cNvSpPr/>
      </dsp:nvSpPr>
      <dsp:spPr>
        <a:xfrm>
          <a:off x="5140960" y="1454573"/>
          <a:ext cx="528320" cy="528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04F4C-B922-3D46-A6F8-51F5049FCDA3}">
      <dsp:nvSpPr>
        <dsp:cNvPr id="0" name=""/>
        <dsp:cNvSpPr/>
      </dsp:nvSpPr>
      <dsp:spPr>
        <a:xfrm>
          <a:off x="5127893" y="2036981"/>
          <a:ext cx="2505173" cy="2894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946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3) Cluster Analysis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u="none" kern="1200" dirty="0"/>
            <a:t>Feature-Based Static</a:t>
          </a:r>
          <a:endParaRPr lang="en-U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u="none" kern="1200" dirty="0"/>
            <a:t>Dynamic Time Warping (DTW) with K-Medoids</a:t>
          </a:r>
          <a:endParaRPr lang="en-US" sz="1300" b="0" kern="1200" dirty="0"/>
        </a:p>
      </dsp:txBody>
      <dsp:txXfrm>
        <a:off x="5127893" y="2036981"/>
        <a:ext cx="2505173" cy="28941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45E70-2A75-8D4C-97E2-3F2241C35C5D}">
      <dsp:nvSpPr>
        <dsp:cNvPr id="0" name=""/>
        <dsp:cNvSpPr/>
      </dsp:nvSpPr>
      <dsp:spPr>
        <a:xfrm>
          <a:off x="0" y="723781"/>
          <a:ext cx="8486588" cy="1096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58654" tIns="249936" rIns="65865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1" kern="1200" dirty="0"/>
            <a:t>WEFS</a:t>
          </a:r>
          <a:r>
            <a:rPr lang="en-US" sz="1200" kern="1200" dirty="0"/>
            <a:t> is a consistent and interpretable predictor of entrepreneurial activity — despite being a composite.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Governance quality and account access</a:t>
          </a:r>
          <a:r>
            <a:rPr lang="en-US" sz="1200" kern="1200"/>
            <a:t> emerge as foundational drivers across most model types.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Lagged startup activity</a:t>
          </a:r>
          <a:r>
            <a:rPr lang="en-US" sz="1200" kern="1200"/>
            <a:t> (in Dynamic Pooled OLS) reinforces the idea of “entrepreneurial momentum.”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Clusters reveal heterogeneity</a:t>
          </a:r>
          <a:r>
            <a:rPr lang="en-US" sz="1200" kern="1200" dirty="0"/>
            <a:t> not captured by income levels or region alone.</a:t>
          </a:r>
        </a:p>
      </dsp:txBody>
      <dsp:txXfrm>
        <a:off x="0" y="723781"/>
        <a:ext cx="8486588" cy="1096199"/>
      </dsp:txXfrm>
    </dsp:sp>
    <dsp:sp modelId="{E8C0E3D9-4076-3843-AA05-4BA10DADE237}">
      <dsp:nvSpPr>
        <dsp:cNvPr id="0" name=""/>
        <dsp:cNvSpPr/>
      </dsp:nvSpPr>
      <dsp:spPr>
        <a:xfrm>
          <a:off x="424329" y="546661"/>
          <a:ext cx="5940611" cy="354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4541" tIns="0" rIns="22454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u="none" kern="1200" dirty="0"/>
            <a:t>1) Key Takeaways from Results</a:t>
          </a:r>
          <a:endParaRPr lang="en-US" sz="1200" u="none" kern="1200" dirty="0"/>
        </a:p>
      </dsp:txBody>
      <dsp:txXfrm>
        <a:off x="441622" y="563954"/>
        <a:ext cx="5906025" cy="319654"/>
      </dsp:txXfrm>
    </dsp:sp>
    <dsp:sp modelId="{C2E1C594-1F7B-D74F-937B-CB4FDEAB7D27}">
      <dsp:nvSpPr>
        <dsp:cNvPr id="0" name=""/>
        <dsp:cNvSpPr/>
      </dsp:nvSpPr>
      <dsp:spPr>
        <a:xfrm>
          <a:off x="0" y="2061901"/>
          <a:ext cx="8486588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58654" tIns="249936" rIns="65865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1" kern="1200" dirty="0"/>
            <a:t>Tailored support by cluster:</a:t>
          </a:r>
          <a:r>
            <a:rPr lang="en-US" sz="1200" kern="1200" dirty="0"/>
            <a:t> Countries in low-growth clusters may benefit from institutional reforms + access expansion.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Women’s economic inclusion</a:t>
          </a:r>
          <a:r>
            <a:rPr lang="en-US" sz="1200" kern="1200"/>
            <a:t> (via LFP and informal economy metrics) is not only equity-driven but growth-relevant.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Digital financial infrastructure</a:t>
          </a:r>
          <a:r>
            <a:rPr lang="en-US" sz="1200" kern="1200"/>
            <a:t> (proxy via account ownership) could be a cost-effective intervention lever.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Entrepreneurial persistence</a:t>
          </a:r>
          <a:r>
            <a:rPr lang="en-US" sz="1200" kern="1200" dirty="0"/>
            <a:t> should be nurtured — via long-term support systems, not one-off grants.</a:t>
          </a:r>
        </a:p>
      </dsp:txBody>
      <dsp:txXfrm>
        <a:off x="0" y="2061901"/>
        <a:ext cx="8486588" cy="1436400"/>
      </dsp:txXfrm>
    </dsp:sp>
    <dsp:sp modelId="{15E29D33-3273-8848-8F7B-AC1D67F4C82B}">
      <dsp:nvSpPr>
        <dsp:cNvPr id="0" name=""/>
        <dsp:cNvSpPr/>
      </dsp:nvSpPr>
      <dsp:spPr>
        <a:xfrm>
          <a:off x="424329" y="1884781"/>
          <a:ext cx="5940611" cy="354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4541" tIns="0" rIns="22454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u="none" kern="1200" dirty="0"/>
            <a:t>2) Implications for Policy</a:t>
          </a:r>
          <a:endParaRPr lang="en-US" sz="1200" u="none" kern="1200" dirty="0"/>
        </a:p>
      </dsp:txBody>
      <dsp:txXfrm>
        <a:off x="441622" y="1902074"/>
        <a:ext cx="5906025" cy="319654"/>
      </dsp:txXfrm>
    </dsp:sp>
    <dsp:sp modelId="{C0359581-F41C-0E42-92E0-D4DEF575FABE}">
      <dsp:nvSpPr>
        <dsp:cNvPr id="0" name=""/>
        <dsp:cNvSpPr/>
      </dsp:nvSpPr>
      <dsp:spPr>
        <a:xfrm>
          <a:off x="0" y="3740221"/>
          <a:ext cx="8486588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58654" tIns="249936" rIns="65865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Expands existing work by linking </a:t>
          </a:r>
          <a:r>
            <a:rPr lang="en-US" sz="1200" b="1" kern="1200" dirty="0"/>
            <a:t>gendered feasibility, financial access, and informality</a:t>
          </a:r>
          <a:r>
            <a:rPr lang="en-US" sz="1200" kern="1200" dirty="0"/>
            <a:t> into a unified framework (via WEFS).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Demonstrates the value of combining </a:t>
          </a:r>
          <a:r>
            <a:rPr lang="en-US" sz="1200" b="1" kern="1200" dirty="0"/>
            <a:t>static and dynamic clustering</a:t>
          </a:r>
          <a:r>
            <a:rPr lang="en-US" sz="1200" kern="1200" dirty="0"/>
            <a:t> to uncover both structural and behavioral patterns – with certain key limitations to be addressed in future work.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Offers a pragmatic, replicable model using </a:t>
          </a:r>
          <a:r>
            <a:rPr lang="en-US" sz="1200" b="1" kern="1200" dirty="0"/>
            <a:t>publicly available data</a:t>
          </a:r>
          <a:r>
            <a:rPr lang="en-US" sz="1200" kern="1200" dirty="0"/>
            <a:t> for cross-country startup diagnostics.</a:t>
          </a:r>
        </a:p>
      </dsp:txBody>
      <dsp:txXfrm>
        <a:off x="0" y="3740221"/>
        <a:ext cx="8486588" cy="1247400"/>
      </dsp:txXfrm>
    </dsp:sp>
    <dsp:sp modelId="{CEBE91A7-17FB-D944-A4FB-E9D929861B2E}">
      <dsp:nvSpPr>
        <dsp:cNvPr id="0" name=""/>
        <dsp:cNvSpPr/>
      </dsp:nvSpPr>
      <dsp:spPr>
        <a:xfrm>
          <a:off x="424329" y="3563101"/>
          <a:ext cx="5940611" cy="354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4541" tIns="0" rIns="22454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u="none" kern="1200" dirty="0"/>
            <a:t>3) Contribution to the Literature</a:t>
          </a:r>
          <a:endParaRPr lang="en-US" sz="1200" u="none" kern="1200" dirty="0"/>
        </a:p>
      </dsp:txBody>
      <dsp:txXfrm>
        <a:off x="441622" y="3580394"/>
        <a:ext cx="5906025" cy="3196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AE5280-72E4-C84C-A1E0-2EF02B83B562}">
      <dsp:nvSpPr>
        <dsp:cNvPr id="0" name=""/>
        <dsp:cNvSpPr/>
      </dsp:nvSpPr>
      <dsp:spPr>
        <a:xfrm>
          <a:off x="0" y="3666656"/>
          <a:ext cx="8855927" cy="1337037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Modeling</a:t>
          </a:r>
        </a:p>
      </dsp:txBody>
      <dsp:txXfrm>
        <a:off x="0" y="3666656"/>
        <a:ext cx="2656778" cy="1337037"/>
      </dsp:txXfrm>
    </dsp:sp>
    <dsp:sp modelId="{2EA86952-41F0-4D40-A373-DC99DFC3C969}">
      <dsp:nvSpPr>
        <dsp:cNvPr id="0" name=""/>
        <dsp:cNvSpPr/>
      </dsp:nvSpPr>
      <dsp:spPr>
        <a:xfrm>
          <a:off x="0" y="2106779"/>
          <a:ext cx="8855927" cy="13370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Measurement Limitations</a:t>
          </a:r>
        </a:p>
      </dsp:txBody>
      <dsp:txXfrm>
        <a:off x="0" y="2106779"/>
        <a:ext cx="2656778" cy="1337037"/>
      </dsp:txXfrm>
    </dsp:sp>
    <dsp:sp modelId="{7AA48F52-4203-E54E-81A8-6EB163E4B9C0}">
      <dsp:nvSpPr>
        <dsp:cNvPr id="0" name=""/>
        <dsp:cNvSpPr/>
      </dsp:nvSpPr>
      <dsp:spPr>
        <a:xfrm>
          <a:off x="0" y="546902"/>
          <a:ext cx="8855927" cy="13370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Data At Hand</a:t>
          </a:r>
        </a:p>
      </dsp:txBody>
      <dsp:txXfrm>
        <a:off x="0" y="546902"/>
        <a:ext cx="2656778" cy="1337037"/>
      </dsp:txXfrm>
    </dsp:sp>
    <dsp:sp modelId="{3910160C-A214-AD46-B3B9-7090A3F35248}">
      <dsp:nvSpPr>
        <dsp:cNvPr id="0" name=""/>
        <dsp:cNvSpPr/>
      </dsp:nvSpPr>
      <dsp:spPr>
        <a:xfrm>
          <a:off x="5918487" y="658322"/>
          <a:ext cx="1671296" cy="1114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Temporal Limitations</a:t>
          </a:r>
        </a:p>
      </dsp:txBody>
      <dsp:txXfrm>
        <a:off x="5951121" y="690956"/>
        <a:ext cx="1606028" cy="1048929"/>
      </dsp:txXfrm>
    </dsp:sp>
    <dsp:sp modelId="{C1CDE084-FA69-CF43-8853-B0443DAC4278}">
      <dsp:nvSpPr>
        <dsp:cNvPr id="0" name=""/>
        <dsp:cNvSpPr/>
      </dsp:nvSpPr>
      <dsp:spPr>
        <a:xfrm>
          <a:off x="5667793" y="1772520"/>
          <a:ext cx="1086342" cy="445679"/>
        </a:xfrm>
        <a:custGeom>
          <a:avLst/>
          <a:gdLst/>
          <a:ahLst/>
          <a:cxnLst/>
          <a:rect l="0" t="0" r="0" b="0"/>
          <a:pathLst>
            <a:path>
              <a:moveTo>
                <a:pt x="1086342" y="0"/>
              </a:moveTo>
              <a:lnTo>
                <a:pt x="1086342" y="222839"/>
              </a:lnTo>
              <a:lnTo>
                <a:pt x="0" y="222839"/>
              </a:lnTo>
              <a:lnTo>
                <a:pt x="0" y="44567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0A270E-C061-9F48-B618-BF6964E434D9}">
      <dsp:nvSpPr>
        <dsp:cNvPr id="0" name=""/>
        <dsp:cNvSpPr/>
      </dsp:nvSpPr>
      <dsp:spPr>
        <a:xfrm>
          <a:off x="4832144" y="2218199"/>
          <a:ext cx="1671296" cy="1114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kern="1200" dirty="0"/>
            <a:t>NBDR Excludes Informal Activity</a:t>
          </a:r>
        </a:p>
      </dsp:txBody>
      <dsp:txXfrm>
        <a:off x="4864778" y="2250833"/>
        <a:ext cx="1606028" cy="1048929"/>
      </dsp:txXfrm>
    </dsp:sp>
    <dsp:sp modelId="{2FF3BA65-F849-7A4D-9650-F6A1F334A38E}">
      <dsp:nvSpPr>
        <dsp:cNvPr id="0" name=""/>
        <dsp:cNvSpPr/>
      </dsp:nvSpPr>
      <dsp:spPr>
        <a:xfrm>
          <a:off x="3495107" y="3332397"/>
          <a:ext cx="2172685" cy="445679"/>
        </a:xfrm>
        <a:custGeom>
          <a:avLst/>
          <a:gdLst/>
          <a:ahLst/>
          <a:cxnLst/>
          <a:rect l="0" t="0" r="0" b="0"/>
          <a:pathLst>
            <a:path>
              <a:moveTo>
                <a:pt x="2172685" y="0"/>
              </a:moveTo>
              <a:lnTo>
                <a:pt x="2172685" y="222839"/>
              </a:lnTo>
              <a:lnTo>
                <a:pt x="0" y="222839"/>
              </a:lnTo>
              <a:lnTo>
                <a:pt x="0" y="445679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37AC24-94F1-1449-9D5D-B451E3EA9CB2}">
      <dsp:nvSpPr>
        <dsp:cNvPr id="0" name=""/>
        <dsp:cNvSpPr/>
      </dsp:nvSpPr>
      <dsp:spPr>
        <a:xfrm>
          <a:off x="2659459" y="3778076"/>
          <a:ext cx="1671296" cy="1114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Clustering Interpretation</a:t>
          </a:r>
        </a:p>
      </dsp:txBody>
      <dsp:txXfrm>
        <a:off x="2692093" y="3810710"/>
        <a:ext cx="1606028" cy="1048929"/>
      </dsp:txXfrm>
    </dsp:sp>
    <dsp:sp modelId="{5B4A7077-0DBD-EA42-98DA-AD50EF08FF75}">
      <dsp:nvSpPr>
        <dsp:cNvPr id="0" name=""/>
        <dsp:cNvSpPr/>
      </dsp:nvSpPr>
      <dsp:spPr>
        <a:xfrm>
          <a:off x="5622073" y="3332397"/>
          <a:ext cx="91440" cy="4456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5679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9A06DA-E1F4-8745-8030-31BBD9966541}">
      <dsp:nvSpPr>
        <dsp:cNvPr id="0" name=""/>
        <dsp:cNvSpPr/>
      </dsp:nvSpPr>
      <dsp:spPr>
        <a:xfrm>
          <a:off x="4832144" y="3778076"/>
          <a:ext cx="1671296" cy="1114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Causality Limitations</a:t>
          </a:r>
        </a:p>
      </dsp:txBody>
      <dsp:txXfrm>
        <a:off x="4864778" y="3810710"/>
        <a:ext cx="1606028" cy="1048929"/>
      </dsp:txXfrm>
    </dsp:sp>
    <dsp:sp modelId="{CE3CC748-410C-8B4E-94A5-10DB8677C1E1}">
      <dsp:nvSpPr>
        <dsp:cNvPr id="0" name=""/>
        <dsp:cNvSpPr/>
      </dsp:nvSpPr>
      <dsp:spPr>
        <a:xfrm>
          <a:off x="5667793" y="3332397"/>
          <a:ext cx="2172685" cy="4456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839"/>
              </a:lnTo>
              <a:lnTo>
                <a:pt x="2172685" y="222839"/>
              </a:lnTo>
              <a:lnTo>
                <a:pt x="2172685" y="445679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F94363-2990-9E41-85F4-A25E429C028F}">
      <dsp:nvSpPr>
        <dsp:cNvPr id="0" name=""/>
        <dsp:cNvSpPr/>
      </dsp:nvSpPr>
      <dsp:spPr>
        <a:xfrm>
          <a:off x="7004830" y="3778076"/>
          <a:ext cx="1671296" cy="1114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Inability to Cross Validate</a:t>
          </a:r>
        </a:p>
      </dsp:txBody>
      <dsp:txXfrm>
        <a:off x="7037464" y="3810710"/>
        <a:ext cx="1606028" cy="1048929"/>
      </dsp:txXfrm>
    </dsp:sp>
    <dsp:sp modelId="{3687876B-E0BD-234D-9A92-9AEC436EBBBB}">
      <dsp:nvSpPr>
        <dsp:cNvPr id="0" name=""/>
        <dsp:cNvSpPr/>
      </dsp:nvSpPr>
      <dsp:spPr>
        <a:xfrm>
          <a:off x="6754136" y="1772520"/>
          <a:ext cx="1086342" cy="4456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839"/>
              </a:lnTo>
              <a:lnTo>
                <a:pt x="1086342" y="222839"/>
              </a:lnTo>
              <a:lnTo>
                <a:pt x="1086342" y="44567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395953-91F6-F742-B05E-45D2681DDAA0}">
      <dsp:nvSpPr>
        <dsp:cNvPr id="0" name=""/>
        <dsp:cNvSpPr/>
      </dsp:nvSpPr>
      <dsp:spPr>
        <a:xfrm>
          <a:off x="7004830" y="2218199"/>
          <a:ext cx="1671296" cy="1114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Composite Variable Assumptions (WEFS)</a:t>
          </a:r>
        </a:p>
      </dsp:txBody>
      <dsp:txXfrm>
        <a:off x="7037464" y="2250833"/>
        <a:ext cx="1606028" cy="10489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B59D5D-295A-3042-B9D3-035FCDEC3172}">
      <dsp:nvSpPr>
        <dsp:cNvPr id="0" name=""/>
        <dsp:cNvSpPr/>
      </dsp:nvSpPr>
      <dsp:spPr>
        <a:xfrm>
          <a:off x="0" y="665504"/>
          <a:ext cx="3973605" cy="397360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3B5AA-E939-C241-A269-1A6A6D107B67}">
      <dsp:nvSpPr>
        <dsp:cNvPr id="0" name=""/>
        <dsp:cNvSpPr/>
      </dsp:nvSpPr>
      <dsp:spPr>
        <a:xfrm>
          <a:off x="1986802" y="665504"/>
          <a:ext cx="4635873" cy="39736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Data Collection</a:t>
          </a:r>
        </a:p>
      </dsp:txBody>
      <dsp:txXfrm>
        <a:off x="1986802" y="665504"/>
        <a:ext cx="2317936" cy="1192084"/>
      </dsp:txXfrm>
    </dsp:sp>
    <dsp:sp modelId="{BC12B92C-2EDD-DE42-AF7C-C28D0E911C05}">
      <dsp:nvSpPr>
        <dsp:cNvPr id="0" name=""/>
        <dsp:cNvSpPr/>
      </dsp:nvSpPr>
      <dsp:spPr>
        <a:xfrm>
          <a:off x="695382" y="1857588"/>
          <a:ext cx="2582841" cy="258284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C11C0-B1C1-8342-AB2B-4C170D3AF315}">
      <dsp:nvSpPr>
        <dsp:cNvPr id="0" name=""/>
        <dsp:cNvSpPr/>
      </dsp:nvSpPr>
      <dsp:spPr>
        <a:xfrm>
          <a:off x="1986802" y="1857588"/>
          <a:ext cx="4635873" cy="258284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Research Design</a:t>
          </a:r>
        </a:p>
      </dsp:txBody>
      <dsp:txXfrm>
        <a:off x="1986802" y="1857588"/>
        <a:ext cx="2317936" cy="1192080"/>
      </dsp:txXfrm>
    </dsp:sp>
    <dsp:sp modelId="{406C349F-F8A0-A740-9EFE-640115D31970}">
      <dsp:nvSpPr>
        <dsp:cNvPr id="0" name=""/>
        <dsp:cNvSpPr/>
      </dsp:nvSpPr>
      <dsp:spPr>
        <a:xfrm>
          <a:off x="1390762" y="3049669"/>
          <a:ext cx="1192080" cy="119208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EE80F-564E-EF45-A934-DD43A5D0D7F4}">
      <dsp:nvSpPr>
        <dsp:cNvPr id="0" name=""/>
        <dsp:cNvSpPr/>
      </dsp:nvSpPr>
      <dsp:spPr>
        <a:xfrm>
          <a:off x="1986802" y="3049669"/>
          <a:ext cx="4635873" cy="119208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Longitudinal Expansion</a:t>
          </a:r>
          <a:endParaRPr lang="en-US" sz="2900" kern="1200" dirty="0"/>
        </a:p>
      </dsp:txBody>
      <dsp:txXfrm>
        <a:off x="1986802" y="3049669"/>
        <a:ext cx="2317936" cy="1192080"/>
      </dsp:txXfrm>
    </dsp:sp>
    <dsp:sp modelId="{0BAFDA57-F555-AB42-8BE1-6B7FF1BD8773}">
      <dsp:nvSpPr>
        <dsp:cNvPr id="0" name=""/>
        <dsp:cNvSpPr/>
      </dsp:nvSpPr>
      <dsp:spPr>
        <a:xfrm>
          <a:off x="4304739" y="665504"/>
          <a:ext cx="2317936" cy="119208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Incorporate proxies for informal entrepreneurship (e.g., mobile money, labor force surveys).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Close Data Gaps (</a:t>
          </a:r>
          <a:r>
            <a:rPr lang="en-US" sz="1100" kern="1200" dirty="0" err="1"/>
            <a:t>ie</a:t>
          </a:r>
          <a:r>
            <a:rPr lang="en-US" sz="1100" kern="1200" dirty="0"/>
            <a:t>: Literacy Rates, GINI Inequality Index, etc.)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Incorporate Missing Countries</a:t>
          </a:r>
        </a:p>
      </dsp:txBody>
      <dsp:txXfrm>
        <a:off x="4304739" y="665504"/>
        <a:ext cx="2317936" cy="1192084"/>
      </dsp:txXfrm>
    </dsp:sp>
    <dsp:sp modelId="{F7E7D452-0283-384A-AB7F-21BE4EEFE31D}">
      <dsp:nvSpPr>
        <dsp:cNvPr id="0" name=""/>
        <dsp:cNvSpPr/>
      </dsp:nvSpPr>
      <dsp:spPr>
        <a:xfrm>
          <a:off x="4304739" y="1857588"/>
          <a:ext cx="2317936" cy="119208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Explore IVs, natural experiments, or RDDs to validate directional effects.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Use modeled results to simulate outcomes from closing access or governance gaps.</a:t>
          </a:r>
        </a:p>
      </dsp:txBody>
      <dsp:txXfrm>
        <a:off x="4304739" y="1857588"/>
        <a:ext cx="2317936" cy="1192080"/>
      </dsp:txXfrm>
    </dsp:sp>
    <dsp:sp modelId="{C4A2739E-E66B-B24A-8479-E3AFAF19FE03}">
      <dsp:nvSpPr>
        <dsp:cNvPr id="0" name=""/>
        <dsp:cNvSpPr/>
      </dsp:nvSpPr>
      <dsp:spPr>
        <a:xfrm>
          <a:off x="4304739" y="3049669"/>
          <a:ext cx="2317936" cy="119208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Extend dataset to better support time-series methods (ARIMA, GARCH, Granger).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Zoom into state/province-level dynamics within large, diverse economies</a:t>
          </a:r>
        </a:p>
      </dsp:txBody>
      <dsp:txXfrm>
        <a:off x="4304739" y="3049669"/>
        <a:ext cx="2317936" cy="11920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42A5E-46FB-B342-9B4B-160AE8528B08}">
      <dsp:nvSpPr>
        <dsp:cNvPr id="0" name=""/>
        <dsp:cNvSpPr/>
      </dsp:nvSpPr>
      <dsp:spPr>
        <a:xfrm>
          <a:off x="0" y="0"/>
          <a:ext cx="467733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E35BE-102C-1F41-9C9C-84F4A66F6186}">
      <dsp:nvSpPr>
        <dsp:cNvPr id="0" name=""/>
        <dsp:cNvSpPr/>
      </dsp:nvSpPr>
      <dsp:spPr>
        <a:xfrm>
          <a:off x="0" y="0"/>
          <a:ext cx="935467" cy="4051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Conclusions</a:t>
          </a:r>
        </a:p>
      </dsp:txBody>
      <dsp:txXfrm>
        <a:off x="0" y="0"/>
        <a:ext cx="935467" cy="4051158"/>
      </dsp:txXfrm>
    </dsp:sp>
    <dsp:sp modelId="{70BBD722-49A3-A94F-A509-3919DC30E2A2}">
      <dsp:nvSpPr>
        <dsp:cNvPr id="0" name=""/>
        <dsp:cNvSpPr/>
      </dsp:nvSpPr>
      <dsp:spPr>
        <a:xfrm>
          <a:off x="1005627" y="63299"/>
          <a:ext cx="3671708" cy="1265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Access, equity, and governance matter</a:t>
          </a:r>
          <a:endParaRPr lang="en-US" sz="2300" kern="1200" dirty="0"/>
        </a:p>
      </dsp:txBody>
      <dsp:txXfrm>
        <a:off x="1005627" y="63299"/>
        <a:ext cx="3671708" cy="1265986"/>
      </dsp:txXfrm>
    </dsp:sp>
    <dsp:sp modelId="{475AF977-831D-3045-B351-DB1B9DF43BC0}">
      <dsp:nvSpPr>
        <dsp:cNvPr id="0" name=""/>
        <dsp:cNvSpPr/>
      </dsp:nvSpPr>
      <dsp:spPr>
        <a:xfrm>
          <a:off x="935467" y="1329286"/>
          <a:ext cx="37418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2C4E6-EAEF-AE40-ADD5-71D99361B119}">
      <dsp:nvSpPr>
        <dsp:cNvPr id="0" name=""/>
        <dsp:cNvSpPr/>
      </dsp:nvSpPr>
      <dsp:spPr>
        <a:xfrm>
          <a:off x="1005627" y="1392585"/>
          <a:ext cx="3671708" cy="1265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WEFS is a strong synthetic indicator</a:t>
          </a:r>
        </a:p>
      </dsp:txBody>
      <dsp:txXfrm>
        <a:off x="1005627" y="1392585"/>
        <a:ext cx="3671708" cy="1265986"/>
      </dsp:txXfrm>
    </dsp:sp>
    <dsp:sp modelId="{F3A4248E-8F2C-CC47-9646-0DD3BB41BA76}">
      <dsp:nvSpPr>
        <dsp:cNvPr id="0" name=""/>
        <dsp:cNvSpPr/>
      </dsp:nvSpPr>
      <dsp:spPr>
        <a:xfrm>
          <a:off x="935467" y="2658572"/>
          <a:ext cx="37418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E7C0D7-CC5C-7448-A3A4-A3EB4DCCEB4C}">
      <dsp:nvSpPr>
        <dsp:cNvPr id="0" name=""/>
        <dsp:cNvSpPr/>
      </dsp:nvSpPr>
      <dsp:spPr>
        <a:xfrm>
          <a:off x="1005627" y="2721871"/>
          <a:ext cx="3671708" cy="1265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Entrepreneurial ecosystems show inertia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1005627" y="2721871"/>
        <a:ext cx="3671708" cy="1265986"/>
      </dsp:txXfrm>
    </dsp:sp>
    <dsp:sp modelId="{05F29B55-B526-324C-865B-DC6E28322CE1}">
      <dsp:nvSpPr>
        <dsp:cNvPr id="0" name=""/>
        <dsp:cNvSpPr/>
      </dsp:nvSpPr>
      <dsp:spPr>
        <a:xfrm>
          <a:off x="935467" y="3987858"/>
          <a:ext cx="37418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EE1F6-E8A1-435D-835D-753FD0155A6C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E7771-D1C5-4B48-B3C4-EE5934B1B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5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E7771-D1C5-4B48-B3C4-EE5934B1BF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91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AFE24-B7DA-7EE1-1E79-EDB47ADA3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3F345E-E933-3ABC-67A4-2B92040C2A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AED5A-B240-EBD4-BA52-4282C0144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“While Fixed Effects help control for country-level bias, they lose time-invariant variables.”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“Random Effects and Mixed Models retain key variables like WEFS and Governance.”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“Dynamic Pooled OLS performed best, capturing momentum through lagged startup activity.”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DF7F7-340D-5BF4-4E33-8EFC3D063A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E7771-D1C5-4B48-B3C4-EE5934B1BF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6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40489-C3AD-C46E-5371-C5D824466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60B6EF-773C-296C-B296-D531116CEA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E5E76-ED2E-8CB0-767B-A925B8ADF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Speaker Notes:</a:t>
            </a:r>
          </a:p>
          <a:p>
            <a:pPr>
              <a:buNone/>
            </a:pPr>
            <a:r>
              <a:rPr lang="en-US" b="1" dirty="0"/>
              <a:t>1. Optimal Clusters (Elbow + Gap Statistic):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“Both the Elbow and Gap statistic point to </a:t>
            </a:r>
            <a:r>
              <a:rPr lang="en-US" b="1" dirty="0"/>
              <a:t>5 clusters</a:t>
            </a:r>
            <a:r>
              <a:rPr lang="en-US" dirty="0"/>
              <a:t> as the most meaningful separation of country groups based on entrepreneurial features.”</a:t>
            </a:r>
          </a:p>
          <a:p>
            <a:pPr>
              <a:buNone/>
            </a:pPr>
            <a:r>
              <a:rPr lang="en-US" b="1" dirty="0"/>
              <a:t>2. Cluster Map + PCA Plot: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“We observe clear geographic tendencies — some clusters align along regional lines (e.g., Sub-Saharan Africa in Cluster 1), while others group countries across continents based on similar enabling conditions.”</a:t>
            </a:r>
          </a:p>
          <a:p>
            <a:pPr>
              <a:buNone/>
            </a:pPr>
            <a:r>
              <a:rPr lang="en-US" b="1" dirty="0"/>
              <a:t>3. Cluster Profiles: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“Cluster 5 shows a sharp upward trend in startup density — likely mature economies or emerging hubs.”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“Clusters 1 and 2 are flat or declining — often lower-income or less formalized economies.”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“Radar chart shows that Cluster 3 scores highly across enabling factors, while Cluster 1 scores negatively on most.”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45613-D4D1-9AC8-FA3F-71F516711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E7771-D1C5-4B48-B3C4-EE5934B1BF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95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CCB5C-D025-451A-6B29-A28FEFD5A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57F847-5701-A47D-DEBF-9B96E55A4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6D1A6-E980-5A1C-7B1B-44D09DFCC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1. DTW Map: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“Here, we group countries based on the </a:t>
            </a:r>
            <a:r>
              <a:rPr lang="en-US" b="1" dirty="0"/>
              <a:t>temporal trajectory</a:t>
            </a:r>
            <a:r>
              <a:rPr lang="en-US" dirty="0"/>
              <a:t> of their business density — not just the level, but how it changes over time.”</a:t>
            </a:r>
          </a:p>
          <a:p>
            <a:pPr>
              <a:buNone/>
            </a:pPr>
            <a:r>
              <a:rPr lang="en-US" b="1" dirty="0"/>
              <a:t>2. Cluster Profiles: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“Cluster 4 is the highest-performing trajectory — countries like Australia and the UAE show strong upward growth in NBDR over time.”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“Cluster 1, by contrast, represents stagnant or modestly growing countries with limited variation in enabling features.”</a:t>
            </a:r>
          </a:p>
          <a:p>
            <a:pPr>
              <a:buNone/>
            </a:pPr>
            <a:r>
              <a:rPr lang="en-US" b="1" dirty="0"/>
              <a:t>3. Time Series Plot: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“You can see that Cluster 4 accelerates sharply, while Cluster 2 and 3 show gradual but steady improvement.”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“This confirms that startup growth momentum is not uniform — and policies must be cluster-specific.”</a:t>
            </a:r>
          </a:p>
          <a:p>
            <a:pPr>
              <a:buNone/>
            </a:pPr>
            <a:r>
              <a:rPr lang="en-US" b="1" dirty="0"/>
              <a:t>4. Why This Matters: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“Static clusters tell us </a:t>
            </a:r>
            <a:r>
              <a:rPr lang="en-US" b="1" dirty="0"/>
              <a:t>what</a:t>
            </a:r>
            <a:r>
              <a:rPr lang="en-US" dirty="0"/>
              <a:t> the environment looks like, while dynamic clusters reveal </a:t>
            </a:r>
            <a:r>
              <a:rPr lang="en-US" b="1" dirty="0"/>
              <a:t>how</a:t>
            </a:r>
            <a:r>
              <a:rPr lang="en-US" dirty="0"/>
              <a:t> countries are evolving — offering more targeted policy implications.”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E3F06-3CFB-1061-65A9-B4BBAB9BA0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E7771-D1C5-4B48-B3C4-EE5934B1BF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15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🟫 Slide Content (Bullet Format)</a:t>
            </a:r>
          </a:p>
          <a:p>
            <a:pPr>
              <a:buNone/>
            </a:pPr>
            <a:r>
              <a:rPr lang="en-US" b="1" dirty="0"/>
              <a:t>🔸 1. Temporal Limitations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short time span of available panel data limited the use of advanced time series methods (e.g., ARIMA, Granger, GARCH).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Forecasting was constrained to simplified pooled dynamics (e.g., Dynamic Pooled OLS).</a:t>
            </a:r>
          </a:p>
          <a:p>
            <a:pPr>
              <a:buNone/>
            </a:pPr>
            <a:r>
              <a:rPr lang="en-US" b="1" dirty="0"/>
              <a:t>🔸 2. Informal Entrepreneurship Not Fully Captured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Business Density Rate (NBDR) only reflects </a:t>
            </a:r>
            <a:r>
              <a:rPr lang="en-US" b="1" dirty="0"/>
              <a:t>formal</a:t>
            </a:r>
            <a:r>
              <a:rPr lang="en-US" dirty="0"/>
              <a:t> firm registration.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Many countries with high entrepreneurial activity but large informal sectors may be underrepresented.</a:t>
            </a:r>
          </a:p>
          <a:p>
            <a:pPr>
              <a:buNone/>
            </a:pPr>
            <a:r>
              <a:rPr lang="en-US" b="1" dirty="0"/>
              <a:t>🔸 3. Composite Variable Assumptions (WEFS)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WEFS assumes equal weightings and interaction structure between components (e.g., informality, LFP gap).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Sensitive to quality and availability of underlying indicators.</a:t>
            </a:r>
          </a:p>
          <a:p>
            <a:pPr>
              <a:buNone/>
            </a:pPr>
            <a:r>
              <a:rPr lang="en-US" b="1" dirty="0"/>
              <a:t>🔸 4. Clustering Interpretation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Cluster outcomes are sensitive to initial seeds and normalization decisions.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DTW clustering omits countries with &lt;3-year time series, excluding some LICs or volatile states.</a:t>
            </a:r>
          </a:p>
          <a:p>
            <a:pPr>
              <a:buNone/>
            </a:pPr>
            <a:r>
              <a:rPr lang="en-US" b="1" dirty="0"/>
              <a:t>🔸 5. Causality Limitations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Models are predictive, not causal. Endogeneity (e.g., reverse causality between account access and startups) remains a potential bias.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E7771-D1C5-4B48-B3C4-EE5934B1BF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35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✅ Left Column: Key Conclusions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Access, equity, and governance matter</a:t>
            </a:r>
            <a:r>
              <a:rPr lang="en-US" dirty="0"/>
              <a:t>: Account ownership, gender inclusion, and governance quality are persistent predictors of formal startup density.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WEFS is a strong synthetic indicator</a:t>
            </a:r>
            <a:r>
              <a:rPr lang="en-US" dirty="0"/>
              <a:t>: Despite its simplicity, it captures multi-dimensional constraints in low-data settings.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Entrepreneurial ecosystems show inertia</a:t>
            </a:r>
            <a:r>
              <a:rPr lang="en-US" dirty="0"/>
              <a:t>: Dynamic Pooled OLS confirms that past density influences future trends — growth is path-dependent.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✅ Future Research Directions</a:t>
            </a:r>
          </a:p>
          <a:p>
            <a:pPr marL="228600" indent="-228600">
              <a:buAutoNum type="arabicParenR"/>
            </a:pPr>
            <a:r>
              <a:rPr lang="en-US" b="1" dirty="0"/>
              <a:t>Longitudinal expansion</a:t>
            </a:r>
            <a:r>
              <a:rPr lang="en-US" dirty="0"/>
              <a:t>: A) </a:t>
            </a:r>
            <a:r>
              <a:rPr lang="en-US" b="1" dirty="0"/>
              <a:t>Greater n number of years across the board</a:t>
            </a:r>
            <a:r>
              <a:rPr lang="en-US" dirty="0"/>
              <a:t>: Extend dataset to better support time-series methods (ARIMA, GARCH, Granger). B) </a:t>
            </a:r>
            <a:r>
              <a:rPr lang="en-US" b="1" dirty="0"/>
              <a:t>Subnational analysis: </a:t>
            </a:r>
            <a:r>
              <a:rPr lang="en-US" dirty="0"/>
              <a:t>Zoom into state/province-level dynamics within large, diverse economies.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b="1" dirty="0"/>
              <a:t>Research Design</a:t>
            </a:r>
            <a:r>
              <a:rPr lang="en-US" b="0" dirty="0"/>
              <a:t>: A) </a:t>
            </a:r>
            <a:r>
              <a:rPr lang="en-US" b="1" dirty="0"/>
              <a:t>Causal designs</a:t>
            </a:r>
            <a:r>
              <a:rPr lang="en-US" b="0" dirty="0"/>
              <a:t>: Explore IVs, natural experiments, or RDDs to validate directional effects. B) </a:t>
            </a:r>
            <a:r>
              <a:rPr lang="en-US" b="1" dirty="0"/>
              <a:t>Policy simulation</a:t>
            </a:r>
            <a:r>
              <a:rPr lang="en-US" dirty="0"/>
              <a:t>: Use modeled results to simulate outcomes from closing access or governance gaps.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b="1" dirty="0"/>
              <a:t>Data Collection: A) Informality modeling</a:t>
            </a:r>
            <a:r>
              <a:rPr lang="en-US" dirty="0"/>
              <a:t>: Incorporate proxies for informal entrepreneurship (e.g., mobile money, labor force surveys). B) </a:t>
            </a:r>
            <a:r>
              <a:rPr lang="en-US" b="1" dirty="0"/>
              <a:t>Close Gaps in Data that short analyses </a:t>
            </a:r>
            <a:r>
              <a:rPr lang="en-US" dirty="0"/>
              <a:t>(</a:t>
            </a:r>
            <a:r>
              <a:rPr lang="en-US" dirty="0" err="1"/>
              <a:t>ie</a:t>
            </a:r>
            <a:r>
              <a:rPr lang="en-US" dirty="0"/>
              <a:t>: Literacy Rates, GINI Inequality Index, etc.)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E7771-D1C5-4B48-B3C4-EE5934B1BF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21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 literature references to accompany each identified pillar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E7771-D1C5-4B48-B3C4-EE5934B1BF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45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countries' regional, and sub-regional codes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E7771-D1C5-4B48-B3C4-EE5934B1BF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34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additional variables dropped due to missingness: </a:t>
            </a:r>
            <a:r>
              <a:rPr lang="en-US" sz="1800" i="0" strike="sngStrike" dirty="0">
                <a:effectLst/>
                <a:latin typeface="Arial" panose="020B0604020202020204" pitchFamily="34" charset="0"/>
              </a:rPr>
              <a:t>Ease of doing business rank, Logistics Performance Index (LPI), </a:t>
            </a:r>
            <a:r>
              <a:rPr lang="en-US" sz="1800" b="1" i="0" strike="sngStrike" dirty="0">
                <a:effectLst/>
                <a:latin typeface="Arial" panose="020B0604020202020204" pitchFamily="34" charset="0"/>
              </a:rPr>
              <a:t>Literacy Rates (across both genders), Gini Inequality Index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E7771-D1C5-4B48-B3C4-EE5934B1BF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87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3ABD0-752C-10D0-70D3-7A49B58D5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86F474-4C36-6907-E838-CAE2866E24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13869B-BDF8-7686-5CFF-E3E4AFD16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additional variables dropped due to missingness: </a:t>
            </a:r>
            <a:r>
              <a:rPr lang="en-US" sz="1800" i="0" strike="sngStrike" dirty="0">
                <a:effectLst/>
                <a:latin typeface="Arial" panose="020B0604020202020204" pitchFamily="34" charset="0"/>
              </a:rPr>
              <a:t>Ease of doing business rank, Logistics Performance Index (LPI), </a:t>
            </a:r>
            <a:r>
              <a:rPr lang="en-US" sz="1800" b="1" i="0" strike="sngStrike" dirty="0">
                <a:effectLst/>
                <a:latin typeface="Arial" panose="020B0604020202020204" pitchFamily="34" charset="0"/>
              </a:rPr>
              <a:t>Literacy Rates (across both genders), Gini Inequality Index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0E5C1-033B-EF17-BBE4-A13F9B2425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E7771-D1C5-4B48-B3C4-EE5934B1BF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25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clusters: While regressions explain </a:t>
            </a:r>
            <a:r>
              <a:rPr lang="en-US" b="1" dirty="0"/>
              <a:t>why</a:t>
            </a:r>
            <a:r>
              <a:rPr lang="en-US" dirty="0"/>
              <a:t>, clusters help us understand </a:t>
            </a:r>
            <a:r>
              <a:rPr lang="en-US" b="1" dirty="0"/>
              <a:t>who</a:t>
            </a:r>
            <a:r>
              <a:rPr lang="en-US" dirty="0"/>
              <a:t> behaves similarly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E7771-D1C5-4B48-B3C4-EE5934B1BF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17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Top Left (Line Chart):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Noticeable dip in NBDR around 2009–2010, likely post-financial crisis.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Gradual rise post-2015, with a spike after 2020 — may reflect digital registration or COVID-era policies.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Trend supports the use of time-aware models like Dynamic Pooled OLS.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Bottom Left (Histogram):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Distribution is heavily right-skewed — most countries have low startup density.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Log transformation helps normalize this for regression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Highlights structural constraints in many economies.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Right (Summary Table):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Wide variation across predictors: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Governance ranges from -1.6 to 2.4.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GDP from ~$0 to $4.55 trillion (2015 USD).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WEFS and Account Ownership vary significantly — suggesting access gaps.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Female population stable; working-age population ranges widely (from 0.23M to 955M).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Government education spending averages ~4.5% of GDP, with meaningful cross-country differences.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E7771-D1C5-4B48-B3C4-EE5934B1BF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95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D4233-0E39-EE39-93A6-5A5D39CC7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2B486F-4344-C88F-444A-A705409BD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34B7D2-33BB-7FD2-0C99-AD8B31C11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0" dirty="0"/>
              <a:t>Single vs. Uni</a:t>
            </a:r>
          </a:p>
          <a:p>
            <a:pPr>
              <a:buNone/>
            </a:pPr>
            <a:endParaRPr lang="en-US" b="0" dirty="0"/>
          </a:p>
          <a:p>
            <a:pPr>
              <a:buNone/>
            </a:pPr>
            <a:r>
              <a:rPr lang="en-US" b="0" dirty="0"/>
              <a:t>-Make sure to compare significance status in single vs. multi (confounder, newfound significance, etc.)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AB158-5883-E2E2-8317-EEE1FF305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E7771-D1C5-4B48-B3C4-EE5934B1BF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96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EB647-43C3-1A76-BFB1-7F52BEEDF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9FFE18-A60B-E744-1164-36A86D68F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603685-5804-6959-876F-5432B5D51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0" dirty="0"/>
              <a:t>Single vs. Uni</a:t>
            </a:r>
          </a:p>
          <a:p>
            <a:pPr>
              <a:buNone/>
            </a:pPr>
            <a:endParaRPr lang="en-US" b="0" dirty="0"/>
          </a:p>
          <a:p>
            <a:pPr>
              <a:buNone/>
            </a:pPr>
            <a:r>
              <a:rPr lang="en-US" b="0" dirty="0"/>
              <a:t>-Make sure to compare significance status in single vs. multi (confounder, newfound significance, etc.)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5E8A5-3B8A-B6F2-8BB5-999F0475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E7771-D1C5-4B48-B3C4-EE5934B1BF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31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079C4-65EB-BE7D-48AC-22C554079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66F084-6997-FFD2-1E4C-50A3E241C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19779-C89D-E6B1-5DF5-3EBE202A2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4B05-BD7F-8249-99EF-10314C20A52D}" type="datetime1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20155-7030-BF23-978F-F8AE91FC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8F5A6-EE62-FAD8-F7E1-0585D0078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23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20D94-252C-96FC-3896-DFD6E54D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042E2-97A4-30E8-1E8D-A322C36B4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2115F-54ED-B024-58CD-A734A1B6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7E81-0387-7246-9721-0535E544D27B}" type="datetime1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0EE72-BAC3-2311-BFCC-903789D24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6182D-7ABF-05E2-A9F9-C5209EDBA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7D846F-5005-0C15-5C70-CD043BF2DA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11839-9B0A-B925-A112-4073A73A8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A5357-8D30-06C2-8C43-76F4E6FFF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C53FA-3784-2044-B262-DB2E0D810689}" type="datetime1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1709D-8943-91E0-3C83-DB2DBF87A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CBB78-626C-1E0B-C525-BA3199B3C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68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949C-E161-8728-A1AB-241112C5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258C8-5DAE-5D48-2100-9D57D924B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73674-A455-E7A5-F8EE-E98F2D582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7E012-178D-054E-B20A-8438B0CFDFB6}" type="datetime1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13284-B5A1-1C49-6C88-C6DBD111D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16FC-B32B-ABC7-0630-CEC8903C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57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ABD5F-BE62-DB5F-734E-31AADD78B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20DAF-E62A-BD19-1DEC-41A22DF7C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F173A-A4DD-44E9-EEB2-33D4DF8D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8A64-5AFF-454F-BA60-36E5BEB6808C}" type="datetime1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3DA60-2D89-BC02-80C4-F40519CD8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7AD66-88F1-2A31-4DE6-7FE2B1D65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5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B85A-530D-0A0F-F4B7-66A133C4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64824-2E91-2FCE-B696-6799045D6F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E2AEE-1663-413C-FBC7-A3F805AB5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D3F2A-B51C-89D0-D861-4B3D2DF1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A85D-B1D4-C74D-82B3-7E6ECD9A86DB}" type="datetime1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1C6A6-5635-95E4-0D80-88A90A970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7DDBA-640C-F7B6-0F3D-CA0708A7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86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F1630-0440-809E-34F9-945D0FE71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CC9CF-70F6-3574-A6E4-593C291F0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7E660-E669-03C5-5CA4-51316C3A8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4E140-B876-70B8-EAFF-0B2AFA48E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37D396-9420-9256-6593-6519F79E9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9BEF7E-8CEB-CDCF-661F-4A443135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278BB-BB3B-044E-873A-F2ED7A3E8187}" type="datetime1">
              <a:rPr lang="en-US" smtClean="0"/>
              <a:t>5/5/25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21BAF7-D887-8D5F-47DF-3BBFEF58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804D49-8B05-83E7-0BC5-82B8A1ACA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81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1ADC-7B37-C066-DA8A-AE254617C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10205-F3E4-4268-5883-6BC84D27E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5E835-B3EB-B248-8E34-AD1245A81CD5}" type="datetime1">
              <a:rPr lang="en-US" smtClean="0"/>
              <a:t>5/5/25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E543CE-1DDB-A606-B9AD-80AC6300E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5AF27-C946-2E0F-3B5D-32B91B22F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6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88C43B-F86B-4E63-6F7E-52086C727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B0DA5-145E-7D4C-A5D2-E0A611544BA7}" type="datetime1">
              <a:rPr lang="en-US" smtClean="0"/>
              <a:t>5/5/25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5FF65B-1ED7-1ECF-96AB-D0A0C8F24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F7F4A-0856-F289-3BE0-38B3DD91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4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24072-629F-6C85-F98C-DC27E3E1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7781E-76DD-A87B-25B6-FBEA4B113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5041D7-01F9-8781-B149-CEE83C663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167B5C-F208-EBF9-D06F-369169B90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7A441-0A6D-7D43-BEE4-E4A2BFC15080}" type="datetime1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436F3-B58D-0069-E3E5-0DCECB6AA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2E906-3609-6024-E87F-27AEA9C0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000AC-A54C-8B26-5615-15FB90897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007D37-8AA2-28DE-E412-128AEDBFEB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CA57F-6BC6-DA6C-8328-AC84924A2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C20D99-3A45-B19B-0D89-2765E31B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46873-A269-0F48-812D-0B28758E1BF8}" type="datetime1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D0832-D430-72C2-B61F-9F9C17805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985AC-405A-AF38-B9AC-C111F4E7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89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4DB126-C0E3-B01E-29A7-E66793011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CE850-28FA-4C41-43B6-12DF53C50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21874-00C8-283B-AF6E-4EDF954F57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1B7400-7663-734C-8C7C-895962D7C09D}" type="datetime1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873BD-B4A4-16F2-CF22-F62965641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8D7B7-5F4F-9907-34B8-C0A8D1940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006709-6F14-3A49-85C2-45490C47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41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A_D574D57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microsoft.com/office/2018/10/relationships/comments" Target="../comments/modernComment_11C_DCD3B1A6.xml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emf"/><Relationship Id="rId9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1_7983989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0_31F7A9C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 descr="Concept View To Office Building And Sky">
            <a:extLst>
              <a:ext uri="{FF2B5EF4-FFF2-40B4-BE49-F238E27FC236}">
                <a16:creationId xmlns:a16="http://schemas.microsoft.com/office/drawing/2014/main" id="{E33EDC4E-D92A-92BA-72B8-523FDE2AC6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8A6AF-8A0A-9100-483C-CC111244E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rgbClr val="FFFFFF"/>
                </a:solidFill>
              </a:rPr>
              <a:t>From Gaps to Growth: Understanding What Drives Global Startup 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505C4-8E87-FB31-E9F0-686A2A831B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712" y="4072043"/>
            <a:ext cx="11006254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Swaraj Rai ’25 – Economics | Data Science Certificate | Global South Asian Studies</a:t>
            </a:r>
          </a:p>
          <a:p>
            <a:r>
              <a:rPr lang="en-US" dirty="0">
                <a:solidFill>
                  <a:srgbClr val="FFFFFF"/>
                </a:solidFill>
              </a:rPr>
              <a:t>Advisor: Professor Maryam </a:t>
            </a:r>
            <a:r>
              <a:rPr lang="en-US" dirty="0" err="1">
                <a:solidFill>
                  <a:srgbClr val="FFFFFF"/>
                </a:solidFill>
              </a:rPr>
              <a:t>Gooyabadi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99527-EBCB-A092-E875-1F9A1BABF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0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4E02E6-B826-8428-E834-2A31CA760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2336E-0654-5D91-8D80-7D856DE8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612" y="128063"/>
            <a:ext cx="110272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Methodology – Deterministic Models Use Cases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3549E4-60C5-C007-BAC3-3E6948523C18}"/>
              </a:ext>
            </a:extLst>
          </p:cNvPr>
          <p:cNvSpPr txBox="1"/>
          <p:nvPr/>
        </p:nvSpPr>
        <p:spPr>
          <a:xfrm>
            <a:off x="786721" y="1561868"/>
            <a:ext cx="1892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Use case:</a:t>
            </a:r>
            <a:endParaRPr lang="en-US" sz="1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5D39B33-F601-2ADC-C15A-50ED9CB25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545646"/>
              </p:ext>
            </p:extLst>
          </p:nvPr>
        </p:nvGraphicFramePr>
        <p:xfrm>
          <a:off x="606612" y="2002283"/>
          <a:ext cx="8911461" cy="4418793"/>
        </p:xfrm>
        <a:graphic>
          <a:graphicData uri="http://schemas.openxmlformats.org/drawingml/2006/table">
            <a:tbl>
              <a:tblPr/>
              <a:tblGrid>
                <a:gridCol w="1552790">
                  <a:extLst>
                    <a:ext uri="{9D8B030D-6E8A-4147-A177-3AD203B41FA5}">
                      <a16:colId xmlns:a16="http://schemas.microsoft.com/office/drawing/2014/main" val="604389683"/>
                    </a:ext>
                  </a:extLst>
                </a:gridCol>
                <a:gridCol w="1552790">
                  <a:extLst>
                    <a:ext uri="{9D8B030D-6E8A-4147-A177-3AD203B41FA5}">
                      <a16:colId xmlns:a16="http://schemas.microsoft.com/office/drawing/2014/main" val="1652377654"/>
                    </a:ext>
                  </a:extLst>
                </a:gridCol>
                <a:gridCol w="1552790">
                  <a:extLst>
                    <a:ext uri="{9D8B030D-6E8A-4147-A177-3AD203B41FA5}">
                      <a16:colId xmlns:a16="http://schemas.microsoft.com/office/drawing/2014/main" val="2216761322"/>
                    </a:ext>
                  </a:extLst>
                </a:gridCol>
                <a:gridCol w="1552790">
                  <a:extLst>
                    <a:ext uri="{9D8B030D-6E8A-4147-A177-3AD203B41FA5}">
                      <a16:colId xmlns:a16="http://schemas.microsoft.com/office/drawing/2014/main" val="2329449757"/>
                    </a:ext>
                  </a:extLst>
                </a:gridCol>
                <a:gridCol w="2700301">
                  <a:extLst>
                    <a:ext uri="{9D8B030D-6E8A-4147-A177-3AD203B41FA5}">
                      <a16:colId xmlns:a16="http://schemas.microsoft.com/office/drawing/2014/main" val="3587202076"/>
                    </a:ext>
                  </a:extLst>
                </a:gridCol>
              </a:tblGrid>
              <a:tr h="276903">
                <a:tc>
                  <a:txBody>
                    <a:bodyPr/>
                    <a:lstStyle/>
                    <a:p>
                      <a:r>
                        <a:rPr lang="en-US" sz="1000" b="1"/>
                        <a:t>Model</a:t>
                      </a:r>
                      <a:endParaRPr lang="en-US" sz="1000"/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Handles Lagged DV</a:t>
                      </a:r>
                      <a:endParaRPr lang="en-US" sz="1000"/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Includes Fixed Effects</a:t>
                      </a:r>
                      <a:endParaRPr lang="en-US" sz="1000"/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Accounts for Heterogeneity</a:t>
                      </a:r>
                      <a:endParaRPr lang="en-US" sz="1000"/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Best For</a:t>
                      </a:r>
                      <a:endParaRPr lang="en-US" sz="1000" dirty="0"/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7508628"/>
                  </a:ext>
                </a:extLst>
              </a:tr>
              <a:tr h="514249">
                <a:tc>
                  <a:txBody>
                    <a:bodyPr/>
                    <a:lstStyle/>
                    <a:p>
                      <a:r>
                        <a:rPr lang="en-US" sz="1000" b="1"/>
                        <a:t>Pooled OLS</a:t>
                      </a:r>
                      <a:endParaRPr lang="en-US" sz="1000"/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❌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❌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❌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Estimating global averages across all country-year observations.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562788"/>
                  </a:ext>
                </a:extLst>
              </a:tr>
              <a:tr h="514249">
                <a:tc>
                  <a:txBody>
                    <a:bodyPr/>
                    <a:lstStyle/>
                    <a:p>
                      <a:r>
                        <a:rPr lang="en-US" sz="1000" b="1" dirty="0">
                          <a:highlight>
                            <a:srgbClr val="FFFF00"/>
                          </a:highlight>
                        </a:rPr>
                        <a:t>Dynamic Pooled OLS</a:t>
                      </a:r>
                      <a:endParaRPr lang="en-US" sz="1000" dirty="0">
                        <a:highlight>
                          <a:srgbClr val="FFFF00"/>
                        </a:highlight>
                      </a:endParaRP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ighlight>
                            <a:srgbClr val="FFFF00"/>
                          </a:highlight>
                        </a:rPr>
                        <a:t>✅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ighlight>
                            <a:srgbClr val="FFFF00"/>
                          </a:highlight>
                        </a:rPr>
                        <a:t>✅ (region-level only)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ighlight>
                            <a:srgbClr val="FFFF00"/>
                          </a:highlight>
                        </a:rPr>
                        <a:t>✅ (region-level only - but assumes uniform country-level dynamics)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ighlight>
                            <a:srgbClr val="FFFF00"/>
                          </a:highlight>
                        </a:rPr>
                        <a:t>Forecasting NBDR using </a:t>
                      </a:r>
                      <a:r>
                        <a:rPr lang="en-US" sz="1000" b="1" dirty="0">
                          <a:highlight>
                            <a:srgbClr val="FFFF00"/>
                          </a:highlight>
                        </a:rPr>
                        <a:t>past values</a:t>
                      </a:r>
                      <a:r>
                        <a:rPr lang="en-US" sz="1000" dirty="0">
                          <a:highlight>
                            <a:srgbClr val="FFFF00"/>
                          </a:highlight>
                        </a:rPr>
                        <a:t> and controlling for region-level context.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2221860"/>
                  </a:ext>
                </a:extLst>
              </a:tr>
              <a:tr h="632922">
                <a:tc>
                  <a:txBody>
                    <a:bodyPr/>
                    <a:lstStyle/>
                    <a:p>
                      <a:r>
                        <a:rPr lang="en-US" sz="1000" b="1"/>
                        <a:t>Multivariate OLS</a:t>
                      </a:r>
                      <a:endParaRPr lang="en-US" sz="1000"/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❌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❌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❌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Establishing </a:t>
                      </a:r>
                      <a:r>
                        <a:rPr lang="en-US" sz="1000" b="1" dirty="0"/>
                        <a:t>baseline relationships</a:t>
                      </a:r>
                      <a:r>
                        <a:rPr lang="en-US" sz="1000" dirty="0"/>
                        <a:t> between predictors and NBDR.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4757267"/>
                  </a:ext>
                </a:extLst>
              </a:tr>
              <a:tr h="514249">
                <a:tc>
                  <a:txBody>
                    <a:bodyPr/>
                    <a:lstStyle/>
                    <a:p>
                      <a:r>
                        <a:rPr lang="en-US" sz="1000" b="1"/>
                        <a:t>Stepwise Regression (AIC)</a:t>
                      </a:r>
                      <a:endParaRPr lang="en-US" sz="1000"/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❌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❌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❌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Selecting the </a:t>
                      </a:r>
                      <a:r>
                        <a:rPr lang="en-US" sz="1000" b="1"/>
                        <a:t>most statistically useful variables</a:t>
                      </a:r>
                      <a:r>
                        <a:rPr lang="en-US" sz="1000"/>
                        <a:t> from a larger set.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342413"/>
                  </a:ext>
                </a:extLst>
              </a:tr>
              <a:tr h="632922">
                <a:tc>
                  <a:txBody>
                    <a:bodyPr/>
                    <a:lstStyle/>
                    <a:p>
                      <a:r>
                        <a:rPr lang="en-US" sz="1000" b="1"/>
                        <a:t>Fixed Effects (FE)</a:t>
                      </a:r>
                      <a:endParaRPr lang="en-US" sz="1000"/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❌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✅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✅ (within-country)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Isolating how </a:t>
                      </a:r>
                      <a:r>
                        <a:rPr lang="en-US" sz="1000" b="1" dirty="0"/>
                        <a:t>internal changes</a:t>
                      </a:r>
                      <a:r>
                        <a:rPr lang="en-US" sz="1000" dirty="0"/>
                        <a:t> (e.g., WEFS reform) impact NBDR over time.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08778"/>
                  </a:ext>
                </a:extLst>
              </a:tr>
              <a:tr h="632922">
                <a:tc>
                  <a:txBody>
                    <a:bodyPr/>
                    <a:lstStyle/>
                    <a:p>
                      <a:r>
                        <a:rPr lang="en-US" sz="1000" b="1"/>
                        <a:t>Random Effects (RE)</a:t>
                      </a:r>
                      <a:endParaRPr lang="en-US" sz="1000"/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❌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❌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✅ (cross-country)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Comparing countries under the assumption that </a:t>
                      </a:r>
                      <a:r>
                        <a:rPr lang="en-US" sz="1000" b="1"/>
                        <a:t>unobserved traits are random</a:t>
                      </a:r>
                      <a:r>
                        <a:rPr lang="en-US" sz="1000"/>
                        <a:t>.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779664"/>
                  </a:ext>
                </a:extLst>
              </a:tr>
              <a:tr h="632922">
                <a:tc>
                  <a:txBody>
                    <a:bodyPr/>
                    <a:lstStyle/>
                    <a:p>
                      <a:r>
                        <a:rPr lang="en-US" sz="1000" b="1" dirty="0"/>
                        <a:t>Mixed Effects</a:t>
                      </a:r>
                      <a:endParaRPr lang="en-US" sz="1000" dirty="0"/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❌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✅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✅ (both fixed &amp; random)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Capturing </a:t>
                      </a:r>
                      <a:r>
                        <a:rPr lang="en-US" sz="1000" b="1" dirty="0"/>
                        <a:t>nested variation</a:t>
                      </a:r>
                      <a:r>
                        <a:rPr lang="en-US" sz="1000" dirty="0"/>
                        <a:t>: how countries differ, and how they trend overall.</a:t>
                      </a:r>
                    </a:p>
                  </a:txBody>
                  <a:tcPr marL="39558" marR="39558" marT="19779" marB="197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65307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94E49FB-7AB6-973B-AA86-FD30BCCA740C}"/>
              </a:ext>
            </a:extLst>
          </p:cNvPr>
          <p:cNvSpPr txBox="1"/>
          <p:nvPr/>
        </p:nvSpPr>
        <p:spPr>
          <a:xfrm>
            <a:off x="9864437" y="2708563"/>
            <a:ext cx="2452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strong candidate for a leading deterministic model…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E18DF32-5634-5577-B5E4-AF1202138A57}"/>
              </a:ext>
            </a:extLst>
          </p:cNvPr>
          <p:cNvSpPr/>
          <p:nvPr/>
        </p:nvSpPr>
        <p:spPr>
          <a:xfrm>
            <a:off x="9518073" y="3020291"/>
            <a:ext cx="346364" cy="1037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87239-799B-4C7A-150A-8902095C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02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06B5B6-3945-8AB7-0C0C-2A912FC8D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7288-3002-E5B8-69D9-4803A3DC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0" y="277524"/>
            <a:ext cx="10515600" cy="108108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Methodology - Static vs. Temporal Clusters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43C1BA2-418C-8BFC-8A7A-8CE4FC5D4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656126"/>
              </p:ext>
            </p:extLst>
          </p:nvPr>
        </p:nvGraphicFramePr>
        <p:xfrm>
          <a:off x="395344" y="1933506"/>
          <a:ext cx="8818420" cy="4114800"/>
        </p:xfrm>
        <a:graphic>
          <a:graphicData uri="http://schemas.openxmlformats.org/drawingml/2006/table">
            <a:tbl>
              <a:tblPr/>
              <a:tblGrid>
                <a:gridCol w="2204605">
                  <a:extLst>
                    <a:ext uri="{9D8B030D-6E8A-4147-A177-3AD203B41FA5}">
                      <a16:colId xmlns:a16="http://schemas.microsoft.com/office/drawing/2014/main" val="1477529023"/>
                    </a:ext>
                  </a:extLst>
                </a:gridCol>
                <a:gridCol w="2542596">
                  <a:extLst>
                    <a:ext uri="{9D8B030D-6E8A-4147-A177-3AD203B41FA5}">
                      <a16:colId xmlns:a16="http://schemas.microsoft.com/office/drawing/2014/main" val="2234744467"/>
                    </a:ext>
                  </a:extLst>
                </a:gridCol>
                <a:gridCol w="2051824">
                  <a:extLst>
                    <a:ext uri="{9D8B030D-6E8A-4147-A177-3AD203B41FA5}">
                      <a16:colId xmlns:a16="http://schemas.microsoft.com/office/drawing/2014/main" val="670455378"/>
                    </a:ext>
                  </a:extLst>
                </a:gridCol>
                <a:gridCol w="2019395">
                  <a:extLst>
                    <a:ext uri="{9D8B030D-6E8A-4147-A177-3AD203B41FA5}">
                      <a16:colId xmlns:a16="http://schemas.microsoft.com/office/drawing/2014/main" val="41179446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Clustering Method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What It Does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Why It's Used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Limitations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384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Feature-Based Static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Groups countries based on similar values NBDR features (Mean, Slope, Variance, Range, Autocorrelation, &amp; First difference variance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Helps to segment countries into </a:t>
                      </a:r>
                      <a:r>
                        <a:rPr lang="en-US" b="1" dirty="0"/>
                        <a:t>static</a:t>
                      </a:r>
                      <a:r>
                        <a:rPr lang="en-US" dirty="0"/>
                        <a:t> “entrepreneurship ecosystems” based on features.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Assumes spherical clusters; sensitive to outliers and variable scaling.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305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DTW (with K-Medoid)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Clusters countries based on </a:t>
                      </a:r>
                      <a:r>
                        <a:rPr lang="en-US" b="1" dirty="0"/>
                        <a:t>trajectory</a:t>
                      </a:r>
                      <a:r>
                        <a:rPr lang="en-US" dirty="0"/>
                        <a:t> of startup activity using Dynamic Time Warping (DTW).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Captures </a:t>
                      </a:r>
                      <a:r>
                        <a:rPr lang="en-US" b="1"/>
                        <a:t>temporal patterns</a:t>
                      </a:r>
                      <a:r>
                        <a:rPr lang="en-US"/>
                        <a:t> in NBDR; useful when comparing how countries evolve over time.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Requires ≥3 years of data; medoids are less interpretable than centroids.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7202146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9BF4E56-1377-E27A-E2C7-170CF62A4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E8E305-BA5C-DDCF-D455-B8CFD53EB52D}"/>
              </a:ext>
            </a:extLst>
          </p:cNvPr>
          <p:cNvSpPr txBox="1"/>
          <p:nvPr/>
        </p:nvSpPr>
        <p:spPr>
          <a:xfrm>
            <a:off x="9816640" y="1505298"/>
            <a:ext cx="1892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Visual Example:</a:t>
            </a:r>
            <a:endParaRPr lang="en-US" sz="1400" dirty="0"/>
          </a:p>
        </p:txBody>
      </p:sp>
      <p:pic>
        <p:nvPicPr>
          <p:cNvPr id="3074" name="Picture 2" descr="Delineating urban functional areas with building-level social media data: A  dynamic time warping (DTW) distance based k-medoids method - ScienceDirect">
            <a:extLst>
              <a:ext uri="{FF2B5EF4-FFF2-40B4-BE49-F238E27FC236}">
                <a16:creationId xmlns:a16="http://schemas.microsoft.com/office/drawing/2014/main" id="{47F83302-0EE6-20DC-4B4C-E5C59EE0F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705" y="4384861"/>
            <a:ext cx="2266951" cy="1577533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luster analysis of pathological image feature based on dinov2 large... |  Download Scientific Diagram">
            <a:extLst>
              <a:ext uri="{FF2B5EF4-FFF2-40B4-BE49-F238E27FC236}">
                <a16:creationId xmlns:a16="http://schemas.microsoft.com/office/drawing/2014/main" id="{331FE472-94BC-BEAE-5248-A580123C8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54"/>
          <a:stretch/>
        </p:blipFill>
        <p:spPr bwMode="auto">
          <a:xfrm>
            <a:off x="9681960" y="2085957"/>
            <a:ext cx="1962443" cy="190494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129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9DBAB4-334F-00DE-440A-570834376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8056-CE8D-0534-2D57-BB7E06BB7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063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Results – Descriptive Statistics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9079C8-A753-4675-E66E-6DEF7DF8B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12</a:t>
            </a:fld>
            <a:endParaRPr lang="en-US" dirty="0"/>
          </a:p>
        </p:txBody>
      </p:sp>
      <p:pic>
        <p:nvPicPr>
          <p:cNvPr id="1028" name="Picture 4" descr="Uploaded image">
            <a:extLst>
              <a:ext uri="{FF2B5EF4-FFF2-40B4-BE49-F238E27FC236}">
                <a16:creationId xmlns:a16="http://schemas.microsoft.com/office/drawing/2014/main" id="{D1086C41-A932-A44C-5596-EB29AD8F3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82800"/>
            <a:ext cx="5930900" cy="2692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178870-21FE-67FC-8528-646A8568D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18810"/>
            <a:ext cx="4416233" cy="2350067"/>
          </a:xfrm>
          <a:prstGeom prst="rect">
            <a:avLst/>
          </a:prstGeom>
          <a:solidFill>
            <a:schemeClr val="lt1">
              <a:hueOff val="0"/>
              <a:satOff val="0"/>
              <a:lumOff val="0"/>
            </a:schemeClr>
          </a:solidFill>
          <a:ln w="38100"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810ABF-C45F-8F0B-5701-07B3E7062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61166"/>
            <a:ext cx="4416233" cy="235006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DAA500-96E0-DC23-3772-1D2467EF2A33}"/>
              </a:ext>
            </a:extLst>
          </p:cNvPr>
          <p:cNvSpPr txBox="1"/>
          <p:nvPr/>
        </p:nvSpPr>
        <p:spPr>
          <a:xfrm>
            <a:off x="599434" y="1360989"/>
            <a:ext cx="2859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New Business Density Rate (DV)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BA383E-0D1F-E7C0-3666-66F1EA9D403B}"/>
              </a:ext>
            </a:extLst>
          </p:cNvPr>
          <p:cNvSpPr txBox="1"/>
          <p:nvPr/>
        </p:nvSpPr>
        <p:spPr>
          <a:xfrm>
            <a:off x="6096000" y="1360989"/>
            <a:ext cx="2859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Independent Variables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03954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C4F75-7D4D-5920-7B8D-C57D46D56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51E94-78A3-426E-D9D0-696DD237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06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 – Single OLS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444A05-3D0A-0830-6918-5336F9778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B5F2A5-7C0A-8AF6-44AA-E85066539B09}"/>
              </a:ext>
            </a:extLst>
          </p:cNvPr>
          <p:cNvSpPr txBox="1"/>
          <p:nvPr/>
        </p:nvSpPr>
        <p:spPr>
          <a:xfrm>
            <a:off x="599434" y="1360989"/>
            <a:ext cx="2859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Results: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F74F6-522E-B3B4-8A3B-0BFAF65F1B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6" t="3915" r="2346" b="41877"/>
          <a:stretch/>
        </p:blipFill>
        <p:spPr>
          <a:xfrm>
            <a:off x="838200" y="2012499"/>
            <a:ext cx="7020566" cy="283300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1C0F7C-932E-3538-2181-F48772FFF4B3}"/>
              </a:ext>
            </a:extLst>
          </p:cNvPr>
          <p:cNvSpPr txBox="1"/>
          <p:nvPr/>
        </p:nvSpPr>
        <p:spPr>
          <a:xfrm>
            <a:off x="8274175" y="2012499"/>
            <a:ext cx="31757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All significant – except for GDP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Noteworthy variables: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1) </a:t>
            </a:r>
            <a:r>
              <a:rPr lang="en-US" sz="1600" i="1" dirty="0" err="1"/>
              <a:t>wgi_estimate</a:t>
            </a:r>
            <a:r>
              <a:rPr lang="en-US" sz="1600" i="1" dirty="0"/>
              <a:t> </a:t>
            </a:r>
            <a:r>
              <a:rPr lang="en-US" sz="1600" dirty="0"/>
              <a:t>(R^2 = 34.9%)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2) </a:t>
            </a:r>
            <a:r>
              <a:rPr lang="en-US" sz="1600" i="1" dirty="0"/>
              <a:t>account_15plus (</a:t>
            </a:r>
            <a:r>
              <a:rPr lang="en-US" sz="1600" dirty="0"/>
              <a:t>R^2 = 31.6%)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3) </a:t>
            </a:r>
            <a:r>
              <a:rPr lang="en-US" sz="1600" i="1" dirty="0"/>
              <a:t>WEFS</a:t>
            </a:r>
            <a:r>
              <a:rPr lang="en-US" sz="1600" dirty="0"/>
              <a:t> (R^2 = 26.3%)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D15788-D8AE-CF17-DC2B-0E286966FABA}"/>
              </a:ext>
            </a:extLst>
          </p:cNvPr>
          <p:cNvSpPr txBox="1"/>
          <p:nvPr/>
        </p:nvSpPr>
        <p:spPr>
          <a:xfrm>
            <a:off x="8732706" y="1360988"/>
            <a:ext cx="2859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Observations: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2957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269132-124C-A363-AD68-F174C0101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B890B-A90D-7177-669B-91D237D9D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06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 – Multivariate OLS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234662-EDEA-AA24-4912-9B04D1AF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AB895-BA6A-F0C4-375D-8A75675C0521}"/>
              </a:ext>
            </a:extLst>
          </p:cNvPr>
          <p:cNvSpPr txBox="1"/>
          <p:nvPr/>
        </p:nvSpPr>
        <p:spPr>
          <a:xfrm>
            <a:off x="531946" y="1706653"/>
            <a:ext cx="2859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Results: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3DAC2-FFEF-39F0-F398-12F18D7BE9AC}"/>
              </a:ext>
            </a:extLst>
          </p:cNvPr>
          <p:cNvSpPr txBox="1"/>
          <p:nvPr/>
        </p:nvSpPr>
        <p:spPr>
          <a:xfrm>
            <a:off x="6184548" y="2415476"/>
            <a:ext cx="317570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/>
              <a:t>account_15plus </a:t>
            </a:r>
            <a:r>
              <a:rPr lang="en-US" sz="1600" dirty="0"/>
              <a:t>and</a:t>
            </a:r>
            <a:r>
              <a:rPr lang="en-US" sz="1600" i="1" dirty="0"/>
              <a:t> </a:t>
            </a:r>
            <a:r>
              <a:rPr lang="en-US" sz="1600" i="1" dirty="0" err="1"/>
              <a:t>wgi_estimate</a:t>
            </a:r>
            <a:r>
              <a:rPr lang="en-US" sz="1600" i="1" dirty="0"/>
              <a:t> </a:t>
            </a:r>
            <a:r>
              <a:rPr lang="en-US" sz="1600" dirty="0"/>
              <a:t>retain</a:t>
            </a:r>
            <a:r>
              <a:rPr lang="en-US" sz="1600" i="1" dirty="0"/>
              <a:t> </a:t>
            </a:r>
            <a:r>
              <a:rPr lang="en-US" sz="1600" dirty="0"/>
              <a:t>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WEFS retains significance after outlier exclusions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After outlier exclusion - </a:t>
            </a:r>
            <a:r>
              <a:rPr lang="en-US" sz="1600" i="1" dirty="0" err="1"/>
              <a:t>wgi_estimate</a:t>
            </a:r>
            <a:r>
              <a:rPr lang="en-US" sz="1600" i="1" dirty="0"/>
              <a:t> </a:t>
            </a:r>
            <a:r>
              <a:rPr lang="en-US" sz="1600" dirty="0"/>
              <a:t>and</a:t>
            </a:r>
            <a:r>
              <a:rPr lang="en-US" sz="1600" i="1" dirty="0"/>
              <a:t> account_15plus </a:t>
            </a:r>
            <a:r>
              <a:rPr lang="en-US" sz="1600" dirty="0"/>
              <a:t>lose magnitude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5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0161084D-687A-3710-F741-465BEBDB9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58" y="2387991"/>
            <a:ext cx="5631542" cy="304176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0" name="Picture 9" descr="A table of numbers with black text&#10;&#10;AI-generated content may be incorrect.">
            <a:extLst>
              <a:ext uri="{FF2B5EF4-FFF2-40B4-BE49-F238E27FC236}">
                <a16:creationId xmlns:a16="http://schemas.microsoft.com/office/drawing/2014/main" id="{AB537CFD-A5B6-E4F2-F43A-44D67B553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8057" y="2156073"/>
            <a:ext cx="2743201" cy="363022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7CA07E-1DCF-1DEF-E849-B7C69F6B5F2E}"/>
              </a:ext>
            </a:extLst>
          </p:cNvPr>
          <p:cNvSpPr txBox="1"/>
          <p:nvPr/>
        </p:nvSpPr>
        <p:spPr>
          <a:xfrm>
            <a:off x="9243590" y="1756260"/>
            <a:ext cx="2859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Country Outliers: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38B400-0DCA-2A41-7ED2-645F90C6FA97}"/>
              </a:ext>
            </a:extLst>
          </p:cNvPr>
          <p:cNvSpPr txBox="1"/>
          <p:nvPr/>
        </p:nvSpPr>
        <p:spPr>
          <a:xfrm>
            <a:off x="6298195" y="1837608"/>
            <a:ext cx="2859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Observations: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8120382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F69CA2-1A85-FB90-D40C-8D18521E3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5375-9BE3-93C5-06BD-2B77A254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06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 – Panel &amp; Pooled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92F9AA-8A17-AADC-EDBD-B5D84A18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E64EE-1D50-C5D6-CCC1-313DAE2D0F5B}"/>
              </a:ext>
            </a:extLst>
          </p:cNvPr>
          <p:cNvSpPr txBox="1"/>
          <p:nvPr/>
        </p:nvSpPr>
        <p:spPr>
          <a:xfrm>
            <a:off x="518694" y="1917293"/>
            <a:ext cx="2859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Model Comparison: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FB6C6-E729-C669-DB5E-45C53175F38C}"/>
              </a:ext>
            </a:extLst>
          </p:cNvPr>
          <p:cNvSpPr txBox="1"/>
          <p:nvPr/>
        </p:nvSpPr>
        <p:spPr>
          <a:xfrm>
            <a:off x="8394348" y="2336011"/>
            <a:ext cx="31757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WEFS</a:t>
            </a:r>
            <a:r>
              <a:rPr lang="en-US" sz="1600" dirty="0"/>
              <a:t> stays significant in RE, Mixed, and Stepwise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Governance estimate</a:t>
            </a:r>
            <a:r>
              <a:rPr lang="en-US" sz="1600" dirty="0"/>
              <a:t> consistently positive across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Lagged DV</a:t>
            </a:r>
            <a:r>
              <a:rPr lang="en-US" sz="1600" dirty="0"/>
              <a:t> is strong in Dynamic Pooled OLS → confirms persistence.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Best performing model is by far the Dynamic Pooled 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CA1A46-0F02-2D6D-8F10-441D010A9F22}"/>
              </a:ext>
            </a:extLst>
          </p:cNvPr>
          <p:cNvSpPr txBox="1"/>
          <p:nvPr/>
        </p:nvSpPr>
        <p:spPr>
          <a:xfrm>
            <a:off x="8394348" y="2000594"/>
            <a:ext cx="2859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Observations: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D8727-E1EC-58C8-4489-6395414CAE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3" t="2333" r="21878" b="43758"/>
          <a:stretch/>
        </p:blipFill>
        <p:spPr>
          <a:xfrm>
            <a:off x="331303" y="2336010"/>
            <a:ext cx="7742599" cy="384048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00721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840CC4-9309-B537-EDA7-8B526FE8A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6D55A-8BAD-36A8-6791-34CF078D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06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 – Static Clusters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6C94D8-9F79-EECA-BB55-F8A1264DB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9ED1BA-D017-9310-683C-27CDF2D7B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523" y="2087456"/>
            <a:ext cx="2434883" cy="21623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</p:pic>
      <p:pic>
        <p:nvPicPr>
          <p:cNvPr id="10" name="Picture 9" descr="A map of the world with different colored countries/regions&#10;&#10;AI-generated content may be incorrect.">
            <a:extLst>
              <a:ext uri="{FF2B5EF4-FFF2-40B4-BE49-F238E27FC236}">
                <a16:creationId xmlns:a16="http://schemas.microsoft.com/office/drawing/2014/main" id="{FB98C26F-36CE-DB9B-F830-7899B3CEE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2707" y="3429000"/>
            <a:ext cx="4908317" cy="23202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CB4C59-5F36-0D96-6709-F8812FACF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1523" y="4458488"/>
            <a:ext cx="2413500" cy="23202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D44361-F4AD-9636-3667-AC23A060AA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945" y="4612503"/>
            <a:ext cx="1900167" cy="182678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FA62D4-C8AD-4640-48FD-F8691ED50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947" y="2423058"/>
            <a:ext cx="1900165" cy="182678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9B8FBC-2F86-3BAC-D822-9176063E0991}"/>
              </a:ext>
            </a:extLst>
          </p:cNvPr>
          <p:cNvSpPr txBox="1"/>
          <p:nvPr/>
        </p:nvSpPr>
        <p:spPr>
          <a:xfrm>
            <a:off x="111512" y="1921898"/>
            <a:ext cx="32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1) Deriving Optimal Number of Clusters: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9BB846-08EE-F1A6-74AB-9B1719CCB2DF}"/>
              </a:ext>
            </a:extLst>
          </p:cNvPr>
          <p:cNvSpPr txBox="1"/>
          <p:nvPr/>
        </p:nvSpPr>
        <p:spPr>
          <a:xfrm>
            <a:off x="4204147" y="3030149"/>
            <a:ext cx="2859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2) Cluster Plot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80A06D-2C22-009D-39CC-8E2D101F5F55}"/>
              </a:ext>
            </a:extLst>
          </p:cNvPr>
          <p:cNvSpPr txBox="1"/>
          <p:nvPr/>
        </p:nvSpPr>
        <p:spPr>
          <a:xfrm>
            <a:off x="8242466" y="1654548"/>
            <a:ext cx="2859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3) Cluster Profiles</a:t>
            </a:r>
          </a:p>
        </p:txBody>
      </p:sp>
      <p:pic>
        <p:nvPicPr>
          <p:cNvPr id="7" name="Picture 6" descr="A number on a white background&#10;&#10;AI-generated content may be incorrect.">
            <a:extLst>
              <a:ext uri="{FF2B5EF4-FFF2-40B4-BE49-F238E27FC236}">
                <a16:creationId xmlns:a16="http://schemas.microsoft.com/office/drawing/2014/main" id="{00938031-9AC2-1F79-5DBE-FA930D8A38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71070" y="3985318"/>
            <a:ext cx="1112272" cy="30402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F6F1DA-B571-7AB9-EF7E-7DADAAB4A853}"/>
              </a:ext>
            </a:extLst>
          </p:cNvPr>
          <p:cNvSpPr txBox="1"/>
          <p:nvPr/>
        </p:nvSpPr>
        <p:spPr>
          <a:xfrm>
            <a:off x="10746905" y="3704277"/>
            <a:ext cx="710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u="sng" dirty="0"/>
              <a:t>Note:</a:t>
            </a:r>
          </a:p>
        </p:txBody>
      </p:sp>
    </p:spTree>
    <p:extLst>
      <p:ext uri="{BB962C8B-B14F-4D97-AF65-F5344CB8AC3E}">
        <p14:creationId xmlns:p14="http://schemas.microsoft.com/office/powerpoint/2010/main" val="37048610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03DD65-6AED-F0BC-6674-B15007FB1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5397-0B92-DF7E-DE62-DF90CEC22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06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 – Dynamic Clusters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812021-9441-DCE8-4C9A-06110332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C146D-B799-2AEE-BB5C-3AEF6142608D}"/>
              </a:ext>
            </a:extLst>
          </p:cNvPr>
          <p:cNvSpPr txBox="1"/>
          <p:nvPr/>
        </p:nvSpPr>
        <p:spPr>
          <a:xfrm>
            <a:off x="518693" y="2000593"/>
            <a:ext cx="2859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1) Cluster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3C247-F892-D247-E22F-0DDDB1FE02FA}"/>
              </a:ext>
            </a:extLst>
          </p:cNvPr>
          <p:cNvSpPr txBox="1"/>
          <p:nvPr/>
        </p:nvSpPr>
        <p:spPr>
          <a:xfrm>
            <a:off x="8214431" y="2499278"/>
            <a:ext cx="381458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Here, we group countries based on the </a:t>
            </a:r>
            <a:r>
              <a:rPr lang="en-US" sz="1300" b="1" dirty="0"/>
              <a:t>temporal trajectory</a:t>
            </a:r>
            <a:r>
              <a:rPr lang="en-US" sz="1300" dirty="0"/>
              <a:t> of their business density — not just the level, but how it changes over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Cluster 4 is the highest-performing trajectory — countries like Australia and the UAE show strong upward growth in NBDR over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Cluster 1, by contrast, represents stagnant or modestly growing countries with limited variation in enabling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Confirms that startup growth momentum is not homogenous — and policies must be cluster-specific.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2C064-5BC5-7B35-D528-EB9896F5B3A3}"/>
              </a:ext>
            </a:extLst>
          </p:cNvPr>
          <p:cNvSpPr txBox="1"/>
          <p:nvPr/>
        </p:nvSpPr>
        <p:spPr>
          <a:xfrm>
            <a:off x="8813445" y="2000591"/>
            <a:ext cx="2859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3) Observations: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E6F06-E0B3-1161-28E1-117F998EA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386" y="4558129"/>
            <a:ext cx="2151699" cy="2068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0BA357-9377-1F27-2048-DF19D5590C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082" r="-1408" b="16495"/>
          <a:stretch/>
        </p:blipFill>
        <p:spPr>
          <a:xfrm>
            <a:off x="304024" y="2499331"/>
            <a:ext cx="3289201" cy="2133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5FAC26-3AEF-96E4-32DD-D3EF72E4A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011" y="2715125"/>
            <a:ext cx="3175703" cy="170201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02CD8D-E37A-E011-D77C-8EFB08F03704}"/>
              </a:ext>
            </a:extLst>
          </p:cNvPr>
          <p:cNvSpPr txBox="1"/>
          <p:nvPr/>
        </p:nvSpPr>
        <p:spPr>
          <a:xfrm>
            <a:off x="4331476" y="2000591"/>
            <a:ext cx="2859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2) Cluster Profiles</a:t>
            </a:r>
          </a:p>
        </p:txBody>
      </p:sp>
      <p:pic>
        <p:nvPicPr>
          <p:cNvPr id="10" name="Picture 9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A11362FD-B46A-F060-8962-846780645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010150"/>
            <a:ext cx="2247900" cy="13462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75F2CF-37A8-E010-89DF-F946437CB8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6456" y="4547371"/>
            <a:ext cx="2151699" cy="2068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54603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A87706-E90D-8815-A3B4-303A535F8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0890C-E184-5EA4-4342-E52D9A803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06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Discussion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65BE16-A153-E9DF-14A1-ED48FA32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477E5BA-DE12-33D9-BE2D-6614E27B0A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6453021"/>
              </p:ext>
            </p:extLst>
          </p:nvPr>
        </p:nvGraphicFramePr>
        <p:xfrm>
          <a:off x="1495612" y="1163608"/>
          <a:ext cx="8486588" cy="5534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5051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9D4C4B-3ADA-E467-05BB-9B650AE7F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06FF9-8E01-EB40-391D-6EF1510BA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06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8B23A1-9ABC-4D93-509A-648FEBAE9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4B57D82-9613-2AF9-85A1-B24018D840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3559972"/>
              </p:ext>
            </p:extLst>
          </p:nvPr>
        </p:nvGraphicFramePr>
        <p:xfrm>
          <a:off x="1668036" y="1129690"/>
          <a:ext cx="8855927" cy="5550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8268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C5F40F-DE1B-8739-3427-94A0C3F08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08DC7-2EDD-69C5-3917-161FDBC96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Roadmap for the Day</a:t>
            </a:r>
            <a:endParaRPr lang="en-US" sz="480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C3DC2CA-B3D4-317B-1CF4-084F5EAB13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6297698"/>
              </p:ext>
            </p:extLst>
          </p:nvPr>
        </p:nvGraphicFramePr>
        <p:xfrm>
          <a:off x="566057" y="1690688"/>
          <a:ext cx="11059886" cy="4705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26F6-C4A4-FDD5-D827-7BAF6EC3E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48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EA7719-5CEE-7EFD-DAE7-5D2AEDD97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5A39-4EF2-DADC-AD69-2297084D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06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Conclusions + 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2870F6-CFA9-A98A-A7F9-161FA5FF1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D7510DF-739D-B95D-D07A-8D4DB14CCB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1013436"/>
              </p:ext>
            </p:extLst>
          </p:nvPr>
        </p:nvGraphicFramePr>
        <p:xfrm>
          <a:off x="5311588" y="1484552"/>
          <a:ext cx="6622676" cy="5304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5D8899A-81C8-597B-0602-9113BB857F2A}"/>
              </a:ext>
            </a:extLst>
          </p:cNvPr>
          <p:cNvSpPr txBox="1"/>
          <p:nvPr/>
        </p:nvSpPr>
        <p:spPr>
          <a:xfrm>
            <a:off x="6096000" y="1484552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/>
              <a:t>Future Work: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C9399FF-FD9F-3FFE-78FB-C05B617C02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3694407"/>
              </p:ext>
            </p:extLst>
          </p:nvPr>
        </p:nvGraphicFramePr>
        <p:xfrm>
          <a:off x="257736" y="1855667"/>
          <a:ext cx="4677336" cy="4051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006715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1D0ADC-3AC5-FF9A-DF9C-101E13316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88973-3A57-64AE-A345-DDADF73A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06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Note of Appreciation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FCC059-77A1-E55F-C7CF-5FAB329D58CA}"/>
              </a:ext>
            </a:extLst>
          </p:cNvPr>
          <p:cNvSpPr txBox="1"/>
          <p:nvPr/>
        </p:nvSpPr>
        <p:spPr>
          <a:xfrm>
            <a:off x="838200" y="1758125"/>
            <a:ext cx="10945091" cy="3341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Thank you to </a:t>
            </a:r>
            <a:r>
              <a:rPr lang="en-US" b="1" u="sng" dirty="0"/>
              <a:t>Professor Maryam </a:t>
            </a:r>
            <a:r>
              <a:rPr lang="en-US" b="1" u="sng" dirty="0" err="1"/>
              <a:t>Gooyabadi</a:t>
            </a:r>
            <a:r>
              <a:rPr lang="en-US" b="1" u="sng" dirty="0"/>
              <a:t> </a:t>
            </a:r>
            <a:r>
              <a:rPr lang="en-US" dirty="0"/>
              <a:t>for guiding me on this journey. I am grateful for your time, council, and wisdom throughout this project’s tenure.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Thank you to </a:t>
            </a:r>
            <a:r>
              <a:rPr lang="en-US" b="1" u="sng" dirty="0"/>
              <a:t>Professor Manolis </a:t>
            </a:r>
            <a:r>
              <a:rPr lang="en-US" b="1" u="sng" dirty="0" err="1"/>
              <a:t>Kaparakis</a:t>
            </a:r>
            <a:r>
              <a:rPr lang="en-US" b="1" u="sng" dirty="0"/>
              <a:t> </a:t>
            </a:r>
            <a:r>
              <a:rPr lang="en-US" dirty="0"/>
              <a:t>for heading the QAC and serving as an additional pillar of support in the QAC.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And lastly, thank you to the broader </a:t>
            </a:r>
            <a:r>
              <a:rPr lang="en-US" b="1" u="sng" dirty="0"/>
              <a:t>Wesleyan Community</a:t>
            </a:r>
            <a:r>
              <a:rPr lang="en-US" dirty="0"/>
              <a:t> for an exceptional four years of critical thinking -  in helping foster curiosity for what lies beyond in the world of Business, Data, and Civic Engagement.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99856-76E0-907D-0C1F-332117E5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48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A4E70-85A0-C367-DF0C-9A6692CD8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membering the 9/11 attacks in New York City">
            <a:extLst>
              <a:ext uri="{FF2B5EF4-FFF2-40B4-BE49-F238E27FC236}">
                <a16:creationId xmlns:a16="http://schemas.microsoft.com/office/drawing/2014/main" id="{C243FE2E-F750-551F-D3E6-2978A9C3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DC7519-8D15-B7A9-7147-8B77FBDDF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471986"/>
            <a:ext cx="9144000" cy="164916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Thank You for attending! </a:t>
            </a:r>
            <a:br>
              <a:rPr lang="en-US" sz="6000" b="1" dirty="0">
                <a:solidFill>
                  <a:srgbClr val="FFFFFF"/>
                </a:solidFill>
              </a:rPr>
            </a:br>
            <a:r>
              <a:rPr lang="en-US" sz="6000" b="1" dirty="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E8A978-592F-392B-25F3-280E43DF8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C5F40F-DE1B-8739-3427-94A0C3F08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08DC7-2EDD-69C5-3917-161FDBC96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Background &amp; Motivation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BC935D7-D89F-9C2C-5D13-382E1BE856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3779242"/>
              </p:ext>
            </p:extLst>
          </p:nvPr>
        </p:nvGraphicFramePr>
        <p:xfrm>
          <a:off x="259976" y="1690688"/>
          <a:ext cx="8201272" cy="4653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573FB5-EC0C-F978-B326-45B14CCB675E}"/>
              </a:ext>
            </a:extLst>
          </p:cNvPr>
          <p:cNvSpPr txBox="1"/>
          <p:nvPr/>
        </p:nvSpPr>
        <p:spPr>
          <a:xfrm>
            <a:off x="838200" y="1690688"/>
            <a:ext cx="4209288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Why Entrepreneurship?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07516-18BC-5504-1DB5-6782404EF485}"/>
              </a:ext>
            </a:extLst>
          </p:cNvPr>
          <p:cNvSpPr txBox="1"/>
          <p:nvPr/>
        </p:nvSpPr>
        <p:spPr>
          <a:xfrm>
            <a:off x="8610600" y="5433020"/>
            <a:ext cx="2800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“Why do startups flourish in some nations and falter in others?”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A9C51-9F21-C8B1-F5FD-BA3EF40CB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ECB9F9-5D55-9FBE-67B9-02CC68B64E91}"/>
              </a:ext>
            </a:extLst>
          </p:cNvPr>
          <p:cNvSpPr txBox="1"/>
          <p:nvPr/>
        </p:nvSpPr>
        <p:spPr>
          <a:xfrm>
            <a:off x="8610600" y="5067260"/>
            <a:ext cx="4209288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Question:</a:t>
            </a:r>
          </a:p>
        </p:txBody>
      </p:sp>
      <p:pic>
        <p:nvPicPr>
          <p:cNvPr id="1026" name="Picture 2" descr="Finance and Development Magazine">
            <a:extLst>
              <a:ext uri="{FF2B5EF4-FFF2-40B4-BE49-F238E27FC236}">
                <a16:creationId xmlns:a16="http://schemas.microsoft.com/office/drawing/2014/main" id="{47A0F7D4-934D-4040-F172-E0A031596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314" y="2056448"/>
            <a:ext cx="2094693" cy="2813767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reign Affairs">
            <a:extLst>
              <a:ext uri="{FF2B5EF4-FFF2-40B4-BE49-F238E27FC236}">
                <a16:creationId xmlns:a16="http://schemas.microsoft.com/office/drawing/2014/main" id="{3A4B2278-6628-6A05-9653-5A0C1E541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7" r="14727"/>
          <a:stretch/>
        </p:blipFill>
        <p:spPr bwMode="auto">
          <a:xfrm>
            <a:off x="7413901" y="1923525"/>
            <a:ext cx="2094694" cy="2960855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A27E49-317A-88BC-7F17-750A80EA9900}"/>
              </a:ext>
            </a:extLst>
          </p:cNvPr>
          <p:cNvSpPr txBox="1"/>
          <p:nvPr/>
        </p:nvSpPr>
        <p:spPr>
          <a:xfrm>
            <a:off x="7471991" y="1466325"/>
            <a:ext cx="4209288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 the News:</a:t>
            </a:r>
          </a:p>
        </p:txBody>
      </p:sp>
    </p:spTree>
    <p:extLst>
      <p:ext uri="{BB962C8B-B14F-4D97-AF65-F5344CB8AC3E}">
        <p14:creationId xmlns:p14="http://schemas.microsoft.com/office/powerpoint/2010/main" val="3734789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BDB8-DAC2-F065-A74F-830C2484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Entrepreneurial Landscape</a:t>
            </a:r>
            <a:endParaRPr lang="en-US" sz="4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5A4D1B0-8003-DD0E-65EB-9E23F23064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9499931"/>
              </p:ext>
            </p:extLst>
          </p:nvPr>
        </p:nvGraphicFramePr>
        <p:xfrm>
          <a:off x="1188720" y="1402080"/>
          <a:ext cx="9814560" cy="5333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BE586-090E-9622-F64C-3CCBB85D2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40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48DC1B-D440-C9A8-7055-A0474AA6D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F5986-C2E7-4481-3505-F697D9015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612" y="128063"/>
            <a:ext cx="11027200" cy="1325563"/>
          </a:xfrm>
        </p:spPr>
        <p:txBody>
          <a:bodyPr>
            <a:normAutofit/>
          </a:bodyPr>
          <a:lstStyle/>
          <a:p>
            <a:r>
              <a:rPr lang="en-US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Data Collection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1028" name="Picture 4" descr="The World Bank Logo, symbol, meaning, history, PNG, brand">
            <a:extLst>
              <a:ext uri="{FF2B5EF4-FFF2-40B4-BE49-F238E27FC236}">
                <a16:creationId xmlns:a16="http://schemas.microsoft.com/office/drawing/2014/main" id="{37C22CCE-C54D-5525-6522-EE5A541E6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12" y="1841619"/>
            <a:ext cx="3267456" cy="183794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C34188-3E89-5DD1-5D41-2E7FE3810AEF}"/>
              </a:ext>
            </a:extLst>
          </p:cNvPr>
          <p:cNvSpPr txBox="1"/>
          <p:nvPr/>
        </p:nvSpPr>
        <p:spPr>
          <a:xfrm>
            <a:off x="5617406" y="2245298"/>
            <a:ext cx="60755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Almost all data was exclusively sourced from </a:t>
            </a:r>
            <a:r>
              <a:rPr lang="en-US" u="sng" dirty="0"/>
              <a:t>World Bank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Except for Region Indicators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Consistent country-year left join merge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Supplementary Region Data from UN Statistics Division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Regional and Sub-Regional codes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D8066D-A9AF-59A3-825A-7A20644EC40E}"/>
              </a:ext>
            </a:extLst>
          </p:cNvPr>
          <p:cNvSpPr txBox="1"/>
          <p:nvPr/>
        </p:nvSpPr>
        <p:spPr>
          <a:xfrm>
            <a:off x="499036" y="3753105"/>
            <a:ext cx="2636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World Bank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E9E15-E6FB-91E6-41E9-B9AD64D945A8}"/>
              </a:ext>
            </a:extLst>
          </p:cNvPr>
          <p:cNvSpPr txBox="1"/>
          <p:nvPr/>
        </p:nvSpPr>
        <p:spPr>
          <a:xfrm>
            <a:off x="5699760" y="4988040"/>
            <a:ext cx="54010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 = 2365 -&gt; 391 after NA filtering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Years: 2011, 2014, 2017,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125 unique countries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82 of which have </a:t>
            </a:r>
            <a:r>
              <a:rPr lang="en-US" dirty="0" err="1"/>
              <a:t>n_years</a:t>
            </a:r>
            <a:r>
              <a:rPr lang="en-US" dirty="0"/>
              <a:t> &gt;=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2E85A-84C2-1A8F-C536-DBDFDE2322F0}"/>
              </a:ext>
            </a:extLst>
          </p:cNvPr>
          <p:cNvSpPr txBox="1"/>
          <p:nvPr/>
        </p:nvSpPr>
        <p:spPr>
          <a:xfrm>
            <a:off x="5699760" y="4433522"/>
            <a:ext cx="540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Final Dataset: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5C4DA0-B7EC-EF17-D4BC-06A312E3EB31}"/>
              </a:ext>
            </a:extLst>
          </p:cNvPr>
          <p:cNvSpPr txBox="1"/>
          <p:nvPr/>
        </p:nvSpPr>
        <p:spPr>
          <a:xfrm>
            <a:off x="606612" y="6268272"/>
            <a:ext cx="2636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UN Statistics Division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807CED-E6D6-77DB-C268-D12D2DD38329}"/>
              </a:ext>
            </a:extLst>
          </p:cNvPr>
          <p:cNvSpPr txBox="1"/>
          <p:nvPr/>
        </p:nvSpPr>
        <p:spPr>
          <a:xfrm>
            <a:off x="5617406" y="1691300"/>
            <a:ext cx="540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Data Sourcing: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5501972-F6C7-94F1-6F11-37AD776FF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 descr="United Nations World Data Forum">
            <a:extLst>
              <a:ext uri="{FF2B5EF4-FFF2-40B4-BE49-F238E27FC236}">
                <a16:creationId xmlns:a16="http://schemas.microsoft.com/office/drawing/2014/main" id="{7E835F24-F93C-927A-A8BF-AE822588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44" y="4988040"/>
            <a:ext cx="5073924" cy="99100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923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22F7FF-60CA-006D-F429-EF84CEB7F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591-F362-2AC2-6846-80BE01631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612" y="128063"/>
            <a:ext cx="11027200" cy="1325563"/>
          </a:xfrm>
        </p:spPr>
        <p:txBody>
          <a:bodyPr>
            <a:normAutofit/>
          </a:bodyPr>
          <a:lstStyle/>
          <a:p>
            <a:r>
              <a:rPr lang="en-US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Data at a High-Level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2B408-84A0-7754-8C56-419AD74CA568}"/>
              </a:ext>
            </a:extLst>
          </p:cNvPr>
          <p:cNvSpPr txBox="1"/>
          <p:nvPr/>
        </p:nvSpPr>
        <p:spPr>
          <a:xfrm>
            <a:off x="-331307" y="5898940"/>
            <a:ext cx="8020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Open Sans" panose="020B0606030504020204" pitchFamily="34" charset="0"/>
              </a:rPr>
              <a:t>N</a:t>
            </a:r>
            <a:r>
              <a:rPr lang="en-US" sz="1500" b="0" i="0" dirty="0">
                <a:effectLst/>
                <a:latin typeface="Open Sans" panose="020B0606030504020204" pitchFamily="34" charset="0"/>
              </a:rPr>
              <a:t>ewly registered corporations per 1,000 working-age people (those ages 15–64).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Open Sans" panose="020B0606030504020204" pitchFamily="34" charset="0"/>
              </a:rPr>
              <a:t>H</a:t>
            </a:r>
            <a:r>
              <a:rPr lang="en-US" sz="1500" b="0" i="0" dirty="0">
                <a:effectLst/>
                <a:latin typeface="Open Sans" panose="020B0606030504020204" pitchFamily="34" charset="0"/>
              </a:rPr>
              <a:t>elp understand the trends in new firm creation across</a:t>
            </a:r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0868F-C837-2A84-97BD-FF29B3D3CB81}"/>
              </a:ext>
            </a:extLst>
          </p:cNvPr>
          <p:cNvSpPr txBox="1"/>
          <p:nvPr/>
        </p:nvSpPr>
        <p:spPr>
          <a:xfrm>
            <a:off x="325229" y="5493668"/>
            <a:ext cx="605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Dependent Variable: New Business Density Rate (NBDR)</a:t>
            </a:r>
          </a:p>
          <a:p>
            <a:endParaRPr lang="en-US" b="1" u="sng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639867-DA4D-484B-D2EE-135867189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076032"/>
              </p:ext>
            </p:extLst>
          </p:nvPr>
        </p:nvGraphicFramePr>
        <p:xfrm>
          <a:off x="325230" y="1783080"/>
          <a:ext cx="8171610" cy="3505200"/>
        </p:xfrm>
        <a:graphic>
          <a:graphicData uri="http://schemas.openxmlformats.org/drawingml/2006/table">
            <a:tbl>
              <a:tblPr/>
              <a:tblGrid>
                <a:gridCol w="2723870">
                  <a:extLst>
                    <a:ext uri="{9D8B030D-6E8A-4147-A177-3AD203B41FA5}">
                      <a16:colId xmlns:a16="http://schemas.microsoft.com/office/drawing/2014/main" val="596675104"/>
                    </a:ext>
                  </a:extLst>
                </a:gridCol>
                <a:gridCol w="2723870">
                  <a:extLst>
                    <a:ext uri="{9D8B030D-6E8A-4147-A177-3AD203B41FA5}">
                      <a16:colId xmlns:a16="http://schemas.microsoft.com/office/drawing/2014/main" val="1326107741"/>
                    </a:ext>
                  </a:extLst>
                </a:gridCol>
                <a:gridCol w="2723870">
                  <a:extLst>
                    <a:ext uri="{9D8B030D-6E8A-4147-A177-3AD203B41FA5}">
                      <a16:colId xmlns:a16="http://schemas.microsoft.com/office/drawing/2014/main" val="1243761729"/>
                    </a:ext>
                  </a:extLst>
                </a:gridCol>
              </a:tblGrid>
              <a:tr h="286176">
                <a:tc>
                  <a:txBody>
                    <a:bodyPr/>
                    <a:lstStyle/>
                    <a:p>
                      <a:r>
                        <a:rPr lang="en-US" sz="1300" b="1" dirty="0"/>
                        <a:t>Domain</a:t>
                      </a:r>
                      <a:endParaRPr 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Variable Name</a:t>
                      </a:r>
                      <a:endParaRPr lang="en-US" sz="13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Description</a:t>
                      </a:r>
                      <a:endParaRPr 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600240"/>
                  </a:ext>
                </a:extLst>
              </a:tr>
              <a:tr h="486500">
                <a:tc>
                  <a:txBody>
                    <a:bodyPr/>
                    <a:lstStyle/>
                    <a:p>
                      <a:r>
                        <a:rPr lang="en-US" sz="1300" b="1" dirty="0"/>
                        <a:t>Finance</a:t>
                      </a:r>
                      <a:endParaRPr 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Account (% age 15+)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Share of adults with a financial account (Global Findex)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659633"/>
                  </a:ext>
                </a:extLst>
              </a:tr>
              <a:tr h="486500">
                <a:tc>
                  <a:txBody>
                    <a:bodyPr/>
                    <a:lstStyle/>
                    <a:p>
                      <a:r>
                        <a:rPr lang="en-US" sz="1300" b="1"/>
                        <a:t>Governance</a:t>
                      </a:r>
                      <a:endParaRPr lang="en-US" sz="13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Estimate (WGI)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Control of corruption proxy (World Bank Governance Indicator)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533427"/>
                  </a:ext>
                </a:extLst>
              </a:tr>
              <a:tr h="486500">
                <a:tc>
                  <a:txBody>
                    <a:bodyPr/>
                    <a:lstStyle/>
                    <a:p>
                      <a:r>
                        <a:rPr lang="en-US" sz="1300" b="1"/>
                        <a:t>Gender</a:t>
                      </a:r>
                      <a:endParaRPr lang="en-US" sz="13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WEFS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Women’s Entrepreneurship Feasibility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426774"/>
                  </a:ext>
                </a:extLst>
              </a:tr>
              <a:tr h="286176">
                <a:tc>
                  <a:txBody>
                    <a:bodyPr/>
                    <a:lstStyle/>
                    <a:p>
                      <a:r>
                        <a:rPr lang="en-US" sz="1300" b="1"/>
                        <a:t>Macroeconomic</a:t>
                      </a:r>
                      <a:endParaRPr lang="en-US" sz="13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GDP_Constant_2015USD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Constant-price GDP (control)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661873"/>
                  </a:ext>
                </a:extLst>
              </a:tr>
              <a:tr h="286176">
                <a:tc>
                  <a:txBody>
                    <a:bodyPr/>
                    <a:lstStyle/>
                    <a:p>
                      <a:r>
                        <a:rPr lang="en-US" sz="1300" b="1"/>
                        <a:t>Demographic</a:t>
                      </a:r>
                      <a:endParaRPr lang="en-US" sz="13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Female_Pop_Percentage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% of population that is female – proxy for Gender Distribution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133293"/>
                  </a:ext>
                </a:extLst>
              </a:tr>
              <a:tr h="286176">
                <a:tc>
                  <a:txBody>
                    <a:bodyPr/>
                    <a:lstStyle/>
                    <a:p>
                      <a:r>
                        <a:rPr lang="en-US" sz="1300" b="1"/>
                        <a:t>Demographic</a:t>
                      </a:r>
                      <a:endParaRPr lang="en-US" sz="13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Working_Age_Pop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% of population age 15–64 – proxy for Age Distribution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2952552"/>
                  </a:ext>
                </a:extLst>
              </a:tr>
              <a:tr h="343798">
                <a:tc>
                  <a:txBody>
                    <a:bodyPr/>
                    <a:lstStyle/>
                    <a:p>
                      <a:r>
                        <a:rPr lang="en-US" sz="1300" b="1" dirty="0"/>
                        <a:t>Education</a:t>
                      </a:r>
                      <a:endParaRPr 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Gov_Edu_Spending_PctGDP</a:t>
                      </a:r>
                      <a:endParaRPr 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Government expenditure on education as % of GDP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00996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45A97C9-141E-2E48-E0BC-E756528C758C}"/>
              </a:ext>
            </a:extLst>
          </p:cNvPr>
          <p:cNvSpPr txBox="1"/>
          <p:nvPr/>
        </p:nvSpPr>
        <p:spPr>
          <a:xfrm>
            <a:off x="325230" y="1254526"/>
            <a:ext cx="540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Final Independent Variables</a:t>
            </a:r>
          </a:p>
          <a:p>
            <a:endParaRPr lang="en-US" b="1" u="sn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EF0C28-B13E-56FB-1ED8-9F1C82892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716" y="5198986"/>
            <a:ext cx="2909455" cy="1548246"/>
          </a:xfrm>
          <a:prstGeom prst="rect">
            <a:avLst/>
          </a:prstGeom>
          <a:solidFill>
            <a:schemeClr val="lt1">
              <a:hueOff val="0"/>
              <a:satOff val="0"/>
              <a:lumOff val="0"/>
            </a:schemeClr>
          </a:solidFill>
          <a:ln w="38100">
            <a:solidFill>
              <a:schemeClr val="accent1"/>
            </a:solidFill>
          </a:ln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C13BFDE1-EF2B-B6E9-C5F2-567AAB336B91}"/>
              </a:ext>
            </a:extLst>
          </p:cNvPr>
          <p:cNvSpPr/>
          <p:nvPr/>
        </p:nvSpPr>
        <p:spPr>
          <a:xfrm>
            <a:off x="7845488" y="5898940"/>
            <a:ext cx="806499" cy="331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table of statistical data&#10;&#10;AI-generated content may be incorrect.">
            <a:extLst>
              <a:ext uri="{FF2B5EF4-FFF2-40B4-BE49-F238E27FC236}">
                <a16:creationId xmlns:a16="http://schemas.microsoft.com/office/drawing/2014/main" id="{72EF0473-3E81-B0F2-AC26-2F6DB493C6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59" b="1737"/>
          <a:stretch/>
        </p:blipFill>
        <p:spPr>
          <a:xfrm>
            <a:off x="8786118" y="2305345"/>
            <a:ext cx="3080652" cy="248020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E279CB2-7321-49CE-31CC-3D7727461EBD}"/>
              </a:ext>
            </a:extLst>
          </p:cNvPr>
          <p:cNvSpPr txBox="1"/>
          <p:nvPr/>
        </p:nvSpPr>
        <p:spPr>
          <a:xfrm>
            <a:off x="8659091" y="1659014"/>
            <a:ext cx="540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Correlation Matrix:</a:t>
            </a:r>
          </a:p>
          <a:p>
            <a:endParaRPr lang="en-US" b="1" u="sng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1220DFC-6D84-6DCB-B56E-47E5FABE0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674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04DC19-FF91-34E4-32EA-94B29A9B4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CAD7-7230-3A64-6757-BE3CEC32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612" y="128063"/>
            <a:ext cx="11027200" cy="1325563"/>
          </a:xfrm>
        </p:spPr>
        <p:txBody>
          <a:bodyPr>
            <a:normAutofit/>
          </a:bodyPr>
          <a:lstStyle/>
          <a:p>
            <a:r>
              <a:rPr lang="en-US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Data – Deep Dive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512B5-8964-3466-D022-A1C51BDCD91E}"/>
              </a:ext>
            </a:extLst>
          </p:cNvPr>
          <p:cNvSpPr txBox="1"/>
          <p:nvPr/>
        </p:nvSpPr>
        <p:spPr>
          <a:xfrm>
            <a:off x="606612" y="1256899"/>
            <a:ext cx="725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Crafting the </a:t>
            </a:r>
            <a:r>
              <a:rPr lang="en-US" b="1" i="1" u="sng" dirty="0"/>
              <a:t>Women’s Entrepreneurship Feasibility Score (WEFS):</a:t>
            </a:r>
          </a:p>
          <a:p>
            <a:endParaRPr lang="en-US" b="1" u="sng" dirty="0"/>
          </a:p>
        </p:txBody>
      </p:sp>
      <p:pic>
        <p:nvPicPr>
          <p:cNvPr id="7" name="Picture 6" descr="A close-up of a logo&#10;&#10;AI-generated content may be incorrect.">
            <a:extLst>
              <a:ext uri="{FF2B5EF4-FFF2-40B4-BE49-F238E27FC236}">
                <a16:creationId xmlns:a16="http://schemas.microsoft.com/office/drawing/2014/main" id="{B8E005C7-04A5-45DD-3469-2A3A0B132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86" y="1900857"/>
            <a:ext cx="4991100" cy="1143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9A834A-2E74-EEBA-F9E1-680810CE8901}"/>
              </a:ext>
            </a:extLst>
          </p:cNvPr>
          <p:cNvSpPr txBox="1"/>
          <p:nvPr/>
        </p:nvSpPr>
        <p:spPr>
          <a:xfrm>
            <a:off x="606612" y="3738038"/>
            <a:ext cx="64663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Takes the Pre-existing World Bank </a:t>
            </a:r>
            <a:r>
              <a:rPr lang="en-US" u="sng" dirty="0"/>
              <a:t>Entrepreneurship Score </a:t>
            </a:r>
            <a:r>
              <a:rPr lang="en-US" dirty="0"/>
              <a:t>for a given country-year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/>
              <a:t>Labor Force Participation Gap</a:t>
            </a:r>
            <a:r>
              <a:rPr lang="en-US" dirty="0"/>
              <a:t> (LFPₘₐₗₑ − </a:t>
            </a:r>
            <a:r>
              <a:rPr lang="en-US" dirty="0" err="1"/>
              <a:t>LFP</a:t>
            </a:r>
            <a:r>
              <a:rPr lang="en-US" baseline="-25000" dirty="0" err="1"/>
              <a:t>f</a:t>
            </a:r>
            <a:r>
              <a:rPr lang="en-US" dirty="0"/>
              <a:t>ₑₘₐₗₑ) penalizes contexts where women are systemically excluded from economic activity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Dividing by </a:t>
            </a:r>
            <a:r>
              <a:rPr lang="en-US" u="sng" dirty="0"/>
              <a:t>Informal Economy % </a:t>
            </a:r>
            <a:r>
              <a:rPr lang="en-US" dirty="0"/>
              <a:t>reflects added difficulty of launching formal enterprises in high-informality environments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(ILO, 2018)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1F081-8C1F-5B2F-EA38-07DD5CEE8B5A}"/>
              </a:ext>
            </a:extLst>
          </p:cNvPr>
          <p:cNvSpPr txBox="1"/>
          <p:nvPr/>
        </p:nvSpPr>
        <p:spPr>
          <a:xfrm>
            <a:off x="735186" y="3296734"/>
            <a:ext cx="725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WEFS - Why this formula?</a:t>
            </a:r>
            <a:endParaRPr lang="en-US" b="1" i="1" u="sng" dirty="0"/>
          </a:p>
          <a:p>
            <a:endParaRPr lang="en-US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45991-FDB1-6201-4FDA-502D1379489B}"/>
              </a:ext>
            </a:extLst>
          </p:cNvPr>
          <p:cNvSpPr txBox="1"/>
          <p:nvPr/>
        </p:nvSpPr>
        <p:spPr>
          <a:xfrm>
            <a:off x="7859818" y="1724698"/>
            <a:ext cx="4500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NBDR Outlier Inferencing (Cook’s Distance):</a:t>
            </a:r>
          </a:p>
        </p:txBody>
      </p:sp>
      <p:pic>
        <p:nvPicPr>
          <p:cNvPr id="11" name="Picture 10" descr="A list of countries/regions with different names&#10;&#10;AI-generated content may be incorrect.">
            <a:extLst>
              <a:ext uri="{FF2B5EF4-FFF2-40B4-BE49-F238E27FC236}">
                <a16:creationId xmlns:a16="http://schemas.microsoft.com/office/drawing/2014/main" id="{34EDC491-88EF-32E8-36E8-027E5D2BD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015" y="2511113"/>
            <a:ext cx="1764422" cy="381224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EC70323-7DAF-40B5-DA66-AE3915B0A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870BB6-FE7C-A547-E229-B26AFF505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7E3BBB5-5CF8-2402-D39F-C2DBE01A9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612" y="365125"/>
            <a:ext cx="110272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Methodology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EE6751D-4334-7DCB-9F02-20E50C418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4651724"/>
              </p:ext>
            </p:extLst>
          </p:nvPr>
        </p:nvGraphicFramePr>
        <p:xfrm>
          <a:off x="161637" y="107420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29009A6-A4B3-7675-1853-29601F113D82}"/>
              </a:ext>
            </a:extLst>
          </p:cNvPr>
          <p:cNvSpPr txBox="1"/>
          <p:nvPr/>
        </p:nvSpPr>
        <p:spPr>
          <a:xfrm>
            <a:off x="8289637" y="1799606"/>
            <a:ext cx="3740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Having attempted Stochastic,  Deterministic Modeling was the path charted - due to Temporal Depth Limitations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DC549-D8B0-37B1-F2D9-05E28B4FD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57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F8F290-C38B-1664-14F2-894B63221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38DE-BC6A-91F6-6719-B2FF99877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612" y="128063"/>
            <a:ext cx="110272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Methodology – Deterministic Models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897E82D-E075-5440-60EA-95FDD2B3C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549221"/>
              </p:ext>
            </p:extLst>
          </p:nvPr>
        </p:nvGraphicFramePr>
        <p:xfrm>
          <a:off x="606611" y="1494088"/>
          <a:ext cx="9936696" cy="4660306"/>
        </p:xfrm>
        <a:graphic>
          <a:graphicData uri="http://schemas.openxmlformats.org/drawingml/2006/table">
            <a:tbl>
              <a:tblPr/>
              <a:tblGrid>
                <a:gridCol w="2484174">
                  <a:extLst>
                    <a:ext uri="{9D8B030D-6E8A-4147-A177-3AD203B41FA5}">
                      <a16:colId xmlns:a16="http://schemas.microsoft.com/office/drawing/2014/main" val="634541399"/>
                    </a:ext>
                  </a:extLst>
                </a:gridCol>
                <a:gridCol w="2484174">
                  <a:extLst>
                    <a:ext uri="{9D8B030D-6E8A-4147-A177-3AD203B41FA5}">
                      <a16:colId xmlns:a16="http://schemas.microsoft.com/office/drawing/2014/main" val="3242226687"/>
                    </a:ext>
                  </a:extLst>
                </a:gridCol>
                <a:gridCol w="2484174">
                  <a:extLst>
                    <a:ext uri="{9D8B030D-6E8A-4147-A177-3AD203B41FA5}">
                      <a16:colId xmlns:a16="http://schemas.microsoft.com/office/drawing/2014/main" val="273264502"/>
                    </a:ext>
                  </a:extLst>
                </a:gridCol>
                <a:gridCol w="2484174">
                  <a:extLst>
                    <a:ext uri="{9D8B030D-6E8A-4147-A177-3AD203B41FA5}">
                      <a16:colId xmlns:a16="http://schemas.microsoft.com/office/drawing/2014/main" val="2744630865"/>
                    </a:ext>
                  </a:extLst>
                </a:gridCol>
              </a:tblGrid>
              <a:tr h="220144">
                <a:tc>
                  <a:txBody>
                    <a:bodyPr/>
                    <a:lstStyle/>
                    <a:p>
                      <a:r>
                        <a:rPr lang="en-US" sz="1000" b="1"/>
                        <a:t>Model</a:t>
                      </a:r>
                      <a:endParaRPr lang="en-US" sz="10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What It Does</a:t>
                      </a:r>
                      <a:endParaRPr lang="en-US" sz="10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Why It's Used</a:t>
                      </a:r>
                      <a:endParaRPr lang="en-US" sz="10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Limitations</a:t>
                      </a:r>
                      <a:endParaRPr lang="en-US" sz="10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686411"/>
                  </a:ext>
                </a:extLst>
              </a:tr>
              <a:tr h="558684">
                <a:tc>
                  <a:txBody>
                    <a:bodyPr/>
                    <a:lstStyle/>
                    <a:p>
                      <a:r>
                        <a:rPr lang="en-US" sz="1000" b="1" dirty="0"/>
                        <a:t>Basic OLS (Single &amp; Multivariate)</a:t>
                      </a:r>
                      <a:endParaRPr lang="en-US" sz="100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Estimates relationships without accounting for panel data structure.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Interpretable, fast; good for initial diagnostics.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panel structure; assumes independent observations.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217435"/>
                  </a:ext>
                </a:extLst>
              </a:tr>
              <a:tr h="619541">
                <a:tc>
                  <a:txBody>
                    <a:bodyPr/>
                    <a:lstStyle/>
                    <a:p>
                      <a:r>
                        <a:rPr lang="en-US" sz="1000" b="1"/>
                        <a:t>Stepwise Regression (AIC)</a:t>
                      </a:r>
                      <a:endParaRPr lang="en-US" sz="10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Selects predictors by optimizing model fit using Akaike Information Criterion.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Reduces noise, avoids overfitting, keeps model parsimonious.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Can exclude theory-driven predictors; risk of overfitting to training data.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699199"/>
                  </a:ext>
                </a:extLst>
              </a:tr>
              <a:tr h="619541">
                <a:tc>
                  <a:txBody>
                    <a:bodyPr/>
                    <a:lstStyle/>
                    <a:p>
                      <a:r>
                        <a:rPr lang="en-US" sz="1000" b="1"/>
                        <a:t>Fixed Effects (FE)</a:t>
                      </a:r>
                      <a:endParaRPr lang="en-US" sz="10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Controls for time-invariant traits by focusing on within-country variation.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Ideal when isolating the effect of policy or access changes within countries.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Drops time-invariant variables; requires within-unit variability.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447888"/>
                  </a:ext>
                </a:extLst>
              </a:tr>
              <a:tr h="762514">
                <a:tc>
                  <a:txBody>
                    <a:bodyPr/>
                    <a:lstStyle/>
                    <a:p>
                      <a:r>
                        <a:rPr lang="en-US" sz="1000" b="1"/>
                        <a:t>Random Effects (RE)</a:t>
                      </a:r>
                      <a:endParaRPr lang="en-US" sz="10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Assumes country-specific effects are random and uncorrelated with predictors.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Useful for comparing across countries and estimating effects of slower-changing variables.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Biased if random effects are correlated with predictors.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660301"/>
                  </a:ext>
                </a:extLst>
              </a:tr>
              <a:tr h="558684">
                <a:tc>
                  <a:txBody>
                    <a:bodyPr/>
                    <a:lstStyle/>
                    <a:p>
                      <a:r>
                        <a:rPr lang="en-US" sz="1000" b="1" dirty="0"/>
                        <a:t>Mixed Effects</a:t>
                      </a:r>
                      <a:endParaRPr lang="en-US" sz="100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Combines fixed and random effects in a hierarchical structure.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Captures both country-specific variation and general effects.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More complex interpretation; sensitive to specification.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16858"/>
                  </a:ext>
                </a:extLst>
              </a:tr>
              <a:tr h="558684">
                <a:tc>
                  <a:txBody>
                    <a:bodyPr/>
                    <a:lstStyle/>
                    <a:p>
                      <a:r>
                        <a:rPr lang="en-US" sz="1000" b="1" dirty="0"/>
                        <a:t>Pooled OLS</a:t>
                      </a:r>
                      <a:endParaRPr lang="en-US" sz="100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Treats all observations as one large dataset, ignoring country or time structure.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Baseline model to estimate overall effects across countries and years.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Ignores unobserved heterogeneity and time/country effects.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095790"/>
                  </a:ext>
                </a:extLst>
              </a:tr>
              <a:tr h="762514">
                <a:tc>
                  <a:txBody>
                    <a:bodyPr/>
                    <a:lstStyle/>
                    <a:p>
                      <a:r>
                        <a:rPr lang="en-US" sz="1000" b="1" dirty="0"/>
                        <a:t>Dynamic Pooled OLS</a:t>
                      </a:r>
                      <a:endParaRPr lang="en-US" sz="100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Adds lagged dependent variable to capture momentum, pooled across panel.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Models temporal persistence; </a:t>
                      </a:r>
                      <a:r>
                        <a:rPr lang="en-US" sz="1000" b="1" dirty="0"/>
                        <a:t>best-performing</a:t>
                      </a:r>
                      <a:r>
                        <a:rPr lang="en-US" sz="1000" dirty="0"/>
                        <a:t> model for forecasting and explanation.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Assumes uniform dynamics across countries; no country-specific error structure.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05889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4281F7F-AA5F-9504-7440-9B8FECE281F7}"/>
              </a:ext>
            </a:extLst>
          </p:cNvPr>
          <p:cNvSpPr txBox="1"/>
          <p:nvPr/>
        </p:nvSpPr>
        <p:spPr>
          <a:xfrm>
            <a:off x="606612" y="6220692"/>
            <a:ext cx="8357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Note</a:t>
            </a:r>
            <a:r>
              <a:rPr lang="en-US" sz="1400" dirty="0"/>
              <a:t>: Dynamic Pooled OLS accounts for startup persistence over time, while Pooled OLS does not.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783F01-4EE5-6BD2-C9D6-480E6C7DB84F}"/>
              </a:ext>
            </a:extLst>
          </p:cNvPr>
          <p:cNvSpPr txBox="1"/>
          <p:nvPr/>
        </p:nvSpPr>
        <p:spPr>
          <a:xfrm>
            <a:off x="606612" y="1090304"/>
            <a:ext cx="1892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Model type:</a:t>
            </a:r>
            <a:endParaRPr lang="en-US" sz="14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A0190BF-D00B-29D5-5738-F6984CE2F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06709-6F14-3A49-85C2-45490C47C1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1443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3698</TotalTime>
  <Words>3023</Words>
  <Application>Microsoft Macintosh PowerPoint</Application>
  <PresentationFormat>Widescreen</PresentationFormat>
  <Paragraphs>390</Paragraphs>
  <Slides>22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-apple-system</vt:lpstr>
      <vt:lpstr>Aptos</vt:lpstr>
      <vt:lpstr>Aptos Display</vt:lpstr>
      <vt:lpstr>Arial</vt:lpstr>
      <vt:lpstr>Calibri</vt:lpstr>
      <vt:lpstr>Open Sans</vt:lpstr>
      <vt:lpstr>Office Theme</vt:lpstr>
      <vt:lpstr>From Gaps to Growth: Understanding What Drives Global Startup Formation</vt:lpstr>
      <vt:lpstr>Roadmap for the Day</vt:lpstr>
      <vt:lpstr>Background &amp; Motivation</vt:lpstr>
      <vt:lpstr>Entrepreneurial Landscape</vt:lpstr>
      <vt:lpstr>Data Collection</vt:lpstr>
      <vt:lpstr>Data at a High-Level</vt:lpstr>
      <vt:lpstr>Data – Deep Dive</vt:lpstr>
      <vt:lpstr>Methodology</vt:lpstr>
      <vt:lpstr>Methodology – Deterministic Models</vt:lpstr>
      <vt:lpstr>Methodology – Deterministic Models Use Cases</vt:lpstr>
      <vt:lpstr>Methodology - Static vs. Temporal Clusters</vt:lpstr>
      <vt:lpstr>Results – Descriptive Statistics</vt:lpstr>
      <vt:lpstr>Results – Single OLS Regression</vt:lpstr>
      <vt:lpstr>Results – Multivariate OLS Regression</vt:lpstr>
      <vt:lpstr>Results – Panel &amp; Pooled</vt:lpstr>
      <vt:lpstr>Results – Static Clusters</vt:lpstr>
      <vt:lpstr>Results – Dynamic Clusters</vt:lpstr>
      <vt:lpstr>Discussion</vt:lpstr>
      <vt:lpstr>Limitations</vt:lpstr>
      <vt:lpstr>Conclusions + Future Work</vt:lpstr>
      <vt:lpstr>Note of Appreciation</vt:lpstr>
      <vt:lpstr>Thank You for attending! 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a Soft Landing for Commercial Real Estate in NYC </dc:title>
  <dc:creator>Swaraj Rai</dc:creator>
  <cp:lastModifiedBy>Swaraj Rai</cp:lastModifiedBy>
  <cp:revision>9</cp:revision>
  <dcterms:created xsi:type="dcterms:W3CDTF">2024-09-21T22:45:53Z</dcterms:created>
  <dcterms:modified xsi:type="dcterms:W3CDTF">2025-05-07T17:47:57Z</dcterms:modified>
</cp:coreProperties>
</file>